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sldIdLst>
    <p:sldId id="256" r:id="rId2"/>
    <p:sldId id="257" r:id="rId3"/>
    <p:sldId id="266" r:id="rId4"/>
    <p:sldId id="258" r:id="rId5"/>
    <p:sldId id="259" r:id="rId6"/>
    <p:sldId id="260" r:id="rId7"/>
    <p:sldId id="261" r:id="rId8"/>
    <p:sldId id="262" r:id="rId9"/>
    <p:sldId id="263"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27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AC0DB-4A0E-486A-B2D5-8AB9A9C472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A5F989E-FD4B-4097-8A23-3395FE1F18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2FDDBBD-8C7B-444D-9BEF-E7ED409DC908}"/>
              </a:ext>
            </a:extLst>
          </p:cNvPr>
          <p:cNvSpPr>
            <a:spLocks noGrp="1"/>
          </p:cNvSpPr>
          <p:nvPr>
            <p:ph type="dt" sz="half" idx="10"/>
          </p:nvPr>
        </p:nvSpPr>
        <p:spPr/>
        <p:txBody>
          <a:bodyPr/>
          <a:lstStyle/>
          <a:p>
            <a:fld id="{72EA7947-E287-4738-8C82-07CE4F01EF03}" type="datetime2">
              <a:rPr lang="en-US" smtClean="0"/>
              <a:t>Wednesday, January 13, 2021</a:t>
            </a:fld>
            <a:endParaRPr lang="en-US" dirty="0"/>
          </a:p>
        </p:txBody>
      </p:sp>
      <p:sp>
        <p:nvSpPr>
          <p:cNvPr id="5" name="Footer Placeholder 4">
            <a:extLst>
              <a:ext uri="{FF2B5EF4-FFF2-40B4-BE49-F238E27FC236}">
                <a16:creationId xmlns:a16="http://schemas.microsoft.com/office/drawing/2014/main" id="{F9A2FBB4-52DF-4B6C-818A-5270E787ACA8}"/>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1189662C-9DA1-44C6-81FF-544D62802E80}"/>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197790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6AE07-BB31-40F4-BE53-57FA9857D8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093780-2A99-4A63-88D2-D88888DA2E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2F98AF-0656-44BD-8C30-1061E4D271D0}"/>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5" name="Footer Placeholder 4">
            <a:extLst>
              <a:ext uri="{FF2B5EF4-FFF2-40B4-BE49-F238E27FC236}">
                <a16:creationId xmlns:a16="http://schemas.microsoft.com/office/drawing/2014/main" id="{063AB545-4D86-4189-9A1C-1A50814C1F54}"/>
              </a:ext>
            </a:extLst>
          </p:cNvPr>
          <p:cNvSpPr>
            <a:spLocks noGrp="1"/>
          </p:cNvSpPr>
          <p:nvPr>
            <p:ph type="ftr" sz="quarter" idx="11"/>
          </p:nvPr>
        </p:nvSpPr>
        <p:spPr/>
        <p:txBody>
          <a:bodyPr/>
          <a:lstStyle/>
          <a:p>
            <a:r>
              <a:rPr lang="en-US"/>
              <a:t>Sample Footer</a:t>
            </a:r>
            <a:endParaRPr lang="en-US" dirty="0"/>
          </a:p>
        </p:txBody>
      </p:sp>
      <p:sp>
        <p:nvSpPr>
          <p:cNvPr id="6" name="Slide Number Placeholder 5">
            <a:extLst>
              <a:ext uri="{FF2B5EF4-FFF2-40B4-BE49-F238E27FC236}">
                <a16:creationId xmlns:a16="http://schemas.microsoft.com/office/drawing/2014/main" id="{BD13080C-B524-4464-8F47-26BD8BD35C7E}"/>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126703980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50085-5234-4941-B5F8-A05D46D21B9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EFF364-6AA6-4267-BF4D-C4A8CF2D40C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6483AD8-BF5E-4211-BE9B-0C9BB3BE798F}"/>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5" name="Footer Placeholder 4">
            <a:extLst>
              <a:ext uri="{FF2B5EF4-FFF2-40B4-BE49-F238E27FC236}">
                <a16:creationId xmlns:a16="http://schemas.microsoft.com/office/drawing/2014/main" id="{FD2E4298-B5E2-42BC-8AE0-D0B5CC2FC907}"/>
              </a:ext>
            </a:extLst>
          </p:cNvPr>
          <p:cNvSpPr>
            <a:spLocks noGrp="1"/>
          </p:cNvSpPr>
          <p:nvPr>
            <p:ph type="ftr" sz="quarter" idx="11"/>
          </p:nvPr>
        </p:nvSpPr>
        <p:spPr/>
        <p:txBody>
          <a:bodyPr/>
          <a:lstStyle/>
          <a:p>
            <a:r>
              <a:rPr lang="en-US"/>
              <a:t>Sample Footer</a:t>
            </a:r>
            <a:endParaRPr lang="en-US" dirty="0"/>
          </a:p>
        </p:txBody>
      </p:sp>
      <p:sp>
        <p:nvSpPr>
          <p:cNvPr id="6" name="Slide Number Placeholder 5">
            <a:extLst>
              <a:ext uri="{FF2B5EF4-FFF2-40B4-BE49-F238E27FC236}">
                <a16:creationId xmlns:a16="http://schemas.microsoft.com/office/drawing/2014/main" id="{01151110-0CC5-486D-A8F4-D4E3BDCD2E8A}"/>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328708765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A7017-8B85-4FE8-9F4D-6210A27AC6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9C383E-987D-4008-AB9B-A686D7B77E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F17D83-87C2-44D4-8180-ECA5C544A5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21336C7-289D-4324-A753-AA3501E2FF40}"/>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6" name="Footer Placeholder 5">
            <a:extLst>
              <a:ext uri="{FF2B5EF4-FFF2-40B4-BE49-F238E27FC236}">
                <a16:creationId xmlns:a16="http://schemas.microsoft.com/office/drawing/2014/main" id="{4D162FA9-47A5-407E-B86E-00A6C991E573}"/>
              </a:ext>
            </a:extLst>
          </p:cNvPr>
          <p:cNvSpPr>
            <a:spLocks noGrp="1"/>
          </p:cNvSpPr>
          <p:nvPr>
            <p:ph type="ftr" sz="quarter" idx="11"/>
          </p:nvPr>
        </p:nvSpPr>
        <p:spPr/>
        <p:txBody>
          <a:bodyPr/>
          <a:lstStyle/>
          <a:p>
            <a:r>
              <a:rPr lang="en-US"/>
              <a:t>Sample Footer</a:t>
            </a:r>
            <a:endParaRPr lang="en-US" dirty="0"/>
          </a:p>
        </p:txBody>
      </p:sp>
      <p:sp>
        <p:nvSpPr>
          <p:cNvPr id="7" name="Slide Number Placeholder 6">
            <a:extLst>
              <a:ext uri="{FF2B5EF4-FFF2-40B4-BE49-F238E27FC236}">
                <a16:creationId xmlns:a16="http://schemas.microsoft.com/office/drawing/2014/main" id="{F9C55BB0-69F1-4D51-824A-72245F481A60}"/>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79437492"/>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664E2-2345-4048-8F42-7E010AEB19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5F79AE-B14D-4070-9780-8C39E9BD64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3649AEF-C203-4DC5-9100-F16B2607D2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0E57FE0-428F-4EEA-896E-F462792F38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AFDB49-BD87-4A25-8DF6-B61AAE661C0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2E61D55-F46A-4CCA-9C69-1394CA92579B}"/>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8" name="Footer Placeholder 7">
            <a:extLst>
              <a:ext uri="{FF2B5EF4-FFF2-40B4-BE49-F238E27FC236}">
                <a16:creationId xmlns:a16="http://schemas.microsoft.com/office/drawing/2014/main" id="{C8633F33-2B7E-4018-90F4-6AC792ACE3F9}"/>
              </a:ext>
            </a:extLst>
          </p:cNvPr>
          <p:cNvSpPr>
            <a:spLocks noGrp="1"/>
          </p:cNvSpPr>
          <p:nvPr>
            <p:ph type="ftr" sz="quarter" idx="11"/>
          </p:nvPr>
        </p:nvSpPr>
        <p:spPr/>
        <p:txBody>
          <a:bodyPr/>
          <a:lstStyle/>
          <a:p>
            <a:r>
              <a:rPr lang="en-US"/>
              <a:t>Sample Footer</a:t>
            </a:r>
            <a:endParaRPr lang="en-US" dirty="0"/>
          </a:p>
        </p:txBody>
      </p:sp>
      <p:sp>
        <p:nvSpPr>
          <p:cNvPr id="9" name="Slide Number Placeholder 8">
            <a:extLst>
              <a:ext uri="{FF2B5EF4-FFF2-40B4-BE49-F238E27FC236}">
                <a16:creationId xmlns:a16="http://schemas.microsoft.com/office/drawing/2014/main" id="{CA016F4A-60DD-4EA4-8AB9-EF65F8A97F93}"/>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173679763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5589B-D5AC-4804-B27D-BA31F81CEC0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A1908F-478A-4D7C-94DA-B12ED0E8E936}"/>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4" name="Footer Placeholder 3">
            <a:extLst>
              <a:ext uri="{FF2B5EF4-FFF2-40B4-BE49-F238E27FC236}">
                <a16:creationId xmlns:a16="http://schemas.microsoft.com/office/drawing/2014/main" id="{633B166E-9077-49DD-89FE-57A36079FA32}"/>
              </a:ext>
            </a:extLst>
          </p:cNvPr>
          <p:cNvSpPr>
            <a:spLocks noGrp="1"/>
          </p:cNvSpPr>
          <p:nvPr>
            <p:ph type="ftr" sz="quarter" idx="11"/>
          </p:nvPr>
        </p:nvSpPr>
        <p:spPr/>
        <p:txBody>
          <a:bodyPr/>
          <a:lstStyle/>
          <a:p>
            <a:r>
              <a:rPr lang="en-US"/>
              <a:t>Sample Footer</a:t>
            </a:r>
            <a:endParaRPr lang="en-US" dirty="0"/>
          </a:p>
        </p:txBody>
      </p:sp>
      <p:sp>
        <p:nvSpPr>
          <p:cNvPr id="5" name="Slide Number Placeholder 4">
            <a:extLst>
              <a:ext uri="{FF2B5EF4-FFF2-40B4-BE49-F238E27FC236}">
                <a16:creationId xmlns:a16="http://schemas.microsoft.com/office/drawing/2014/main" id="{876305A3-BC3B-49BD-B20E-3EA9C4E7F592}"/>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9027939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FDC656D-F9F1-4A09-BD45-8B3AFB349A89}"/>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3" name="Footer Placeholder 2">
            <a:extLst>
              <a:ext uri="{FF2B5EF4-FFF2-40B4-BE49-F238E27FC236}">
                <a16:creationId xmlns:a16="http://schemas.microsoft.com/office/drawing/2014/main" id="{D069DA05-4F39-4219-954A-2A870EE578E0}"/>
              </a:ext>
            </a:extLst>
          </p:cNvPr>
          <p:cNvSpPr>
            <a:spLocks noGrp="1"/>
          </p:cNvSpPr>
          <p:nvPr>
            <p:ph type="ftr" sz="quarter" idx="11"/>
          </p:nvPr>
        </p:nvSpPr>
        <p:spPr/>
        <p:txBody>
          <a:bodyPr/>
          <a:lstStyle/>
          <a:p>
            <a:r>
              <a:rPr lang="en-US"/>
              <a:t>Sample Footer</a:t>
            </a:r>
            <a:endParaRPr lang="en-US" dirty="0"/>
          </a:p>
        </p:txBody>
      </p:sp>
      <p:sp>
        <p:nvSpPr>
          <p:cNvPr id="4" name="Slide Number Placeholder 3">
            <a:extLst>
              <a:ext uri="{FF2B5EF4-FFF2-40B4-BE49-F238E27FC236}">
                <a16:creationId xmlns:a16="http://schemas.microsoft.com/office/drawing/2014/main" id="{DFA3B0B2-BFEF-4D53-8377-B72941FC02FF}"/>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220218635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0D2F5-AD36-49BB-9867-DB0322CB23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4541D64-45E5-489B-86BF-7AD5B72AE4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8670ED4-D6A4-4510-ABE5-28BB9953EF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F5081-FAAC-468A-8C4E-B9F8B6F54C0A}"/>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6" name="Footer Placeholder 5">
            <a:extLst>
              <a:ext uri="{FF2B5EF4-FFF2-40B4-BE49-F238E27FC236}">
                <a16:creationId xmlns:a16="http://schemas.microsoft.com/office/drawing/2014/main" id="{3B829875-D493-4B28-BCBF-98072195229B}"/>
              </a:ext>
            </a:extLst>
          </p:cNvPr>
          <p:cNvSpPr>
            <a:spLocks noGrp="1"/>
          </p:cNvSpPr>
          <p:nvPr>
            <p:ph type="ftr" sz="quarter" idx="11"/>
          </p:nvPr>
        </p:nvSpPr>
        <p:spPr/>
        <p:txBody>
          <a:bodyPr/>
          <a:lstStyle/>
          <a:p>
            <a:r>
              <a:rPr lang="en-US"/>
              <a:t>Sample Footer</a:t>
            </a:r>
            <a:endParaRPr lang="en-US" dirty="0"/>
          </a:p>
        </p:txBody>
      </p:sp>
      <p:sp>
        <p:nvSpPr>
          <p:cNvPr id="7" name="Slide Number Placeholder 6">
            <a:extLst>
              <a:ext uri="{FF2B5EF4-FFF2-40B4-BE49-F238E27FC236}">
                <a16:creationId xmlns:a16="http://schemas.microsoft.com/office/drawing/2014/main" id="{72806A0C-BF6D-4596-A85A-A2F82BBE8B5A}"/>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329315680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8EE24-FD44-48D7-9AFD-CD82EEE7E9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DD2CEE-4A37-44EB-B3B5-E3CED8337D6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D307B39-2D7A-4BFB-9F74-0209F54A61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98EFD2-E424-4C3A-9610-41D1543D9D5A}"/>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6" name="Footer Placeholder 5">
            <a:extLst>
              <a:ext uri="{FF2B5EF4-FFF2-40B4-BE49-F238E27FC236}">
                <a16:creationId xmlns:a16="http://schemas.microsoft.com/office/drawing/2014/main" id="{9F6D5E25-B275-4C80-B78A-C1C4E6D2D739}"/>
              </a:ext>
            </a:extLst>
          </p:cNvPr>
          <p:cNvSpPr>
            <a:spLocks noGrp="1"/>
          </p:cNvSpPr>
          <p:nvPr>
            <p:ph type="ftr" sz="quarter" idx="11"/>
          </p:nvPr>
        </p:nvSpPr>
        <p:spPr/>
        <p:txBody>
          <a:bodyPr/>
          <a:lstStyle/>
          <a:p>
            <a:r>
              <a:rPr lang="en-US"/>
              <a:t>Sample Footer</a:t>
            </a:r>
            <a:endParaRPr lang="en-US" dirty="0"/>
          </a:p>
        </p:txBody>
      </p:sp>
      <p:sp>
        <p:nvSpPr>
          <p:cNvPr id="7" name="Slide Number Placeholder 6">
            <a:extLst>
              <a:ext uri="{FF2B5EF4-FFF2-40B4-BE49-F238E27FC236}">
                <a16:creationId xmlns:a16="http://schemas.microsoft.com/office/drawing/2014/main" id="{E50F81E8-ABB5-4AEA-BD90-CF872774ADC7}"/>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649045584"/>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5B91B-2B36-4474-B45E-ED250C30762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856708-1421-4CB4-8274-6822F8B834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E39944-910E-4AB9-843D-9C2DA136BD6D}"/>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5" name="Footer Placeholder 4">
            <a:extLst>
              <a:ext uri="{FF2B5EF4-FFF2-40B4-BE49-F238E27FC236}">
                <a16:creationId xmlns:a16="http://schemas.microsoft.com/office/drawing/2014/main" id="{F9312F6A-DC3D-406D-850E-B3A3EAD40F29}"/>
              </a:ext>
            </a:extLst>
          </p:cNvPr>
          <p:cNvSpPr>
            <a:spLocks noGrp="1"/>
          </p:cNvSpPr>
          <p:nvPr>
            <p:ph type="ftr" sz="quarter" idx="11"/>
          </p:nvPr>
        </p:nvSpPr>
        <p:spPr/>
        <p:txBody>
          <a:bodyPr/>
          <a:lstStyle/>
          <a:p>
            <a:r>
              <a:rPr lang="en-US"/>
              <a:t>Sample Footer</a:t>
            </a:r>
            <a:endParaRPr lang="en-US" dirty="0"/>
          </a:p>
        </p:txBody>
      </p:sp>
      <p:sp>
        <p:nvSpPr>
          <p:cNvPr id="6" name="Slide Number Placeholder 5">
            <a:extLst>
              <a:ext uri="{FF2B5EF4-FFF2-40B4-BE49-F238E27FC236}">
                <a16:creationId xmlns:a16="http://schemas.microsoft.com/office/drawing/2014/main" id="{2E2FD739-EE03-43E8-B640-D18539B51A1F}"/>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191588585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60A095-A2D4-4484-9382-4D8FA34CDF3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1F68916-03D3-4617-BA5B-B7601F6790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D3DD50-6CD4-4FC4-9875-E3144CD071CB}"/>
              </a:ext>
            </a:extLst>
          </p:cNvPr>
          <p:cNvSpPr>
            <a:spLocks noGrp="1"/>
          </p:cNvSpPr>
          <p:nvPr>
            <p:ph type="dt" sz="half" idx="10"/>
          </p:nvPr>
        </p:nvSpPr>
        <p:spPr/>
        <p:txBody>
          <a:bodyPr/>
          <a:lstStyle/>
          <a:p>
            <a:fld id="{246CB39B-5F4C-4A7E-9BE3-AAFD45576D16}" type="datetime2">
              <a:rPr lang="en-US" smtClean="0"/>
              <a:t>Wednesday, January 13, 2021</a:t>
            </a:fld>
            <a:endParaRPr lang="en-US" dirty="0"/>
          </a:p>
        </p:txBody>
      </p:sp>
      <p:sp>
        <p:nvSpPr>
          <p:cNvPr id="5" name="Footer Placeholder 4">
            <a:extLst>
              <a:ext uri="{FF2B5EF4-FFF2-40B4-BE49-F238E27FC236}">
                <a16:creationId xmlns:a16="http://schemas.microsoft.com/office/drawing/2014/main" id="{91760F7F-CEDD-49F6-887E-33F17DDD7CB9}"/>
              </a:ext>
            </a:extLst>
          </p:cNvPr>
          <p:cNvSpPr>
            <a:spLocks noGrp="1"/>
          </p:cNvSpPr>
          <p:nvPr>
            <p:ph type="ftr" sz="quarter" idx="11"/>
          </p:nvPr>
        </p:nvSpPr>
        <p:spPr/>
        <p:txBody>
          <a:bodyPr/>
          <a:lstStyle/>
          <a:p>
            <a:r>
              <a:rPr lang="en-US"/>
              <a:t>Sample Footer</a:t>
            </a:r>
            <a:endParaRPr lang="en-US" dirty="0"/>
          </a:p>
        </p:txBody>
      </p:sp>
      <p:sp>
        <p:nvSpPr>
          <p:cNvPr id="6" name="Slide Number Placeholder 5">
            <a:extLst>
              <a:ext uri="{FF2B5EF4-FFF2-40B4-BE49-F238E27FC236}">
                <a16:creationId xmlns:a16="http://schemas.microsoft.com/office/drawing/2014/main" id="{FE8EAD7C-C3FC-411A-B0BE-25E651890EEA}"/>
              </a:ext>
            </a:extLst>
          </p:cNvPr>
          <p:cNvSpPr>
            <a:spLocks noGrp="1"/>
          </p:cNvSpPr>
          <p:nvPr>
            <p:ph type="sldNum" sz="quarter" idx="12"/>
          </p:nvPr>
        </p:nvSpPr>
        <p:spPr/>
        <p:txBody>
          <a:bodyPr/>
          <a:lstStyle/>
          <a:p>
            <a:fld id="{DBA1B0FB-D917-4C8C-928F-313BD683BF39}" type="slidenum">
              <a:rPr lang="en-US" smtClean="0"/>
              <a:pPr/>
              <a:t>‹#›</a:t>
            </a:fld>
            <a:endParaRPr lang="en-US"/>
          </a:p>
        </p:txBody>
      </p:sp>
    </p:spTree>
    <p:extLst>
      <p:ext uri="{BB962C8B-B14F-4D97-AF65-F5344CB8AC3E}">
        <p14:creationId xmlns:p14="http://schemas.microsoft.com/office/powerpoint/2010/main" val="58443910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6CD0E7-940E-4818-AF55-835A2BF1FAC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1CD2ABF-92D0-4A60-B2BB-8609F18D2A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86BB4B-0D0F-4E19-9A6B-F1AF2AFF82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6CB39B-5F4C-4A7E-9BE3-AAFD45576D16}" type="datetime2">
              <a:rPr lang="en-US" smtClean="0"/>
              <a:t>Wednesday, January 13, 2021</a:t>
            </a:fld>
            <a:endParaRPr lang="en-US" dirty="0"/>
          </a:p>
        </p:txBody>
      </p:sp>
      <p:sp>
        <p:nvSpPr>
          <p:cNvPr id="5" name="Footer Placeholder 4">
            <a:extLst>
              <a:ext uri="{FF2B5EF4-FFF2-40B4-BE49-F238E27FC236}">
                <a16:creationId xmlns:a16="http://schemas.microsoft.com/office/drawing/2014/main" id="{11D0F34C-6C0B-4E92-A0B9-F7A85FC1DA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Sample Footer</a:t>
            </a:r>
            <a:endParaRPr lang="en-US" dirty="0"/>
          </a:p>
        </p:txBody>
      </p:sp>
      <p:sp>
        <p:nvSpPr>
          <p:cNvPr id="6" name="Slide Number Placeholder 5">
            <a:extLst>
              <a:ext uri="{FF2B5EF4-FFF2-40B4-BE49-F238E27FC236}">
                <a16:creationId xmlns:a16="http://schemas.microsoft.com/office/drawing/2014/main" id="{9D15DEA1-1A30-477A-BD6C-B956363B9F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2367507984"/>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tGVEI12eKFE"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hyperlink" Target="https://www.poetrybyheart.org.uk/poems/border/"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hyperlink" Target="https://www.youtube.com/watch?v=Q_Um3787fSY"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Wl9PN56GMBM" TargetMode="Externa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A4DC59FE-95C7-4792-8613-8387631B1D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6" name="Oval 15">
              <a:extLst>
                <a:ext uri="{FF2B5EF4-FFF2-40B4-BE49-F238E27FC236}">
                  <a16:creationId xmlns:a16="http://schemas.microsoft.com/office/drawing/2014/main" id="{185A6740-C8AC-4AF4-8DED-DF2AE7C5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0287ED7-11F5-4988-9536-ED300C63D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6F435B82-54F0-40A8-98AC-308BBE400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63E91545-5C3B-46A8-84FE-3866AC17D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8E118785-E32F-4098-BA19-715FB4D32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218661B7-47E9-4CFA-9D23-D94826CD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200D3E4-4600-4DEF-A725-F8A1F5202C1F}"/>
              </a:ext>
            </a:extLst>
          </p:cNvPr>
          <p:cNvSpPr>
            <a:spLocks noGrp="1"/>
          </p:cNvSpPr>
          <p:nvPr>
            <p:ph type="ctrTitle"/>
          </p:nvPr>
        </p:nvSpPr>
        <p:spPr>
          <a:xfrm>
            <a:off x="-1" y="630936"/>
            <a:ext cx="6792925" cy="2702018"/>
          </a:xfrm>
          <a:noFill/>
        </p:spPr>
        <p:txBody>
          <a:bodyPr anchor="b">
            <a:normAutofit/>
          </a:bodyPr>
          <a:lstStyle/>
          <a:p>
            <a:pPr algn="l"/>
            <a:r>
              <a:rPr lang="en-GB" sz="5800" dirty="0">
                <a:solidFill>
                  <a:schemeClr val="bg1"/>
                </a:solidFill>
              </a:rPr>
              <a:t>Year 9 Poetry By Heart </a:t>
            </a:r>
          </a:p>
        </p:txBody>
      </p:sp>
      <p:sp>
        <p:nvSpPr>
          <p:cNvPr id="23" name="Rectangle 22">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6" name="Straight Connector 25">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4" name="Straight Connector 33">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Subtitle 2">
            <a:extLst>
              <a:ext uri="{FF2B5EF4-FFF2-40B4-BE49-F238E27FC236}">
                <a16:creationId xmlns:a16="http://schemas.microsoft.com/office/drawing/2014/main" id="{CFE6B594-1EA0-47FF-97C5-2B41D3577026}"/>
              </a:ext>
            </a:extLst>
          </p:cNvPr>
          <p:cNvSpPr>
            <a:spLocks noGrp="1"/>
          </p:cNvSpPr>
          <p:nvPr>
            <p:ph type="subTitle" idx="1"/>
          </p:nvPr>
        </p:nvSpPr>
        <p:spPr>
          <a:xfrm>
            <a:off x="629641" y="3447101"/>
            <a:ext cx="5895058" cy="2682406"/>
          </a:xfrm>
          <a:noFill/>
        </p:spPr>
        <p:txBody>
          <a:bodyPr anchor="t">
            <a:normAutofit/>
          </a:bodyPr>
          <a:lstStyle/>
          <a:p>
            <a:pPr algn="l"/>
            <a:r>
              <a:rPr lang="en-GB" sz="2800" dirty="0">
                <a:solidFill>
                  <a:schemeClr val="bg1"/>
                </a:solidFill>
              </a:rPr>
              <a:t>2021 class competition</a:t>
            </a:r>
          </a:p>
        </p:txBody>
      </p:sp>
      <p:pic>
        <p:nvPicPr>
          <p:cNvPr id="6" name="Picture 5">
            <a:extLst>
              <a:ext uri="{FF2B5EF4-FFF2-40B4-BE49-F238E27FC236}">
                <a16:creationId xmlns:a16="http://schemas.microsoft.com/office/drawing/2014/main" id="{957A3CF4-5F62-4070-8BEE-61611BAAD9B3}"/>
              </a:ext>
            </a:extLst>
          </p:cNvPr>
          <p:cNvPicPr>
            <a:picLocks noChangeAspect="1"/>
          </p:cNvPicPr>
          <p:nvPr/>
        </p:nvPicPr>
        <p:blipFill rotWithShape="1">
          <a:blip r:embed="rId2"/>
          <a:srcRect/>
          <a:stretch/>
        </p:blipFill>
        <p:spPr>
          <a:xfrm>
            <a:off x="6993712" y="990565"/>
            <a:ext cx="4684777" cy="4684777"/>
          </a:xfrm>
          <a:prstGeom prst="rect">
            <a:avLst/>
          </a:prstGeom>
        </p:spPr>
      </p:pic>
      <p:grpSp>
        <p:nvGrpSpPr>
          <p:cNvPr id="39" name="Group 38">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6693312" y="1116028"/>
            <a:ext cx="304800" cy="429768"/>
            <a:chOff x="215328" y="-46937"/>
            <a:chExt cx="304800" cy="2773841"/>
          </a:xfrm>
        </p:grpSpPr>
        <p:cxnSp>
          <p:nvCxnSpPr>
            <p:cNvPr id="40" name="Straight Connector 39">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326726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3B0C8-4F4D-45C8-9CB5-127AD78917E4}"/>
              </a:ext>
            </a:extLst>
          </p:cNvPr>
          <p:cNvSpPr>
            <a:spLocks noGrp="1"/>
          </p:cNvSpPr>
          <p:nvPr>
            <p:ph type="ctrTitle"/>
          </p:nvPr>
        </p:nvSpPr>
        <p:spPr>
          <a:xfrm>
            <a:off x="257908" y="278302"/>
            <a:ext cx="9144000" cy="1059410"/>
          </a:xfrm>
        </p:spPr>
        <p:txBody>
          <a:bodyPr>
            <a:normAutofit fontScale="90000"/>
          </a:bodyPr>
          <a:lstStyle/>
          <a:p>
            <a:pPr algn="l"/>
            <a:r>
              <a:rPr lang="en-GB" b="1" dirty="0">
                <a:solidFill>
                  <a:schemeClr val="bg1"/>
                </a:solidFill>
              </a:rPr>
              <a:t>Competition outline- updated!</a:t>
            </a:r>
          </a:p>
        </p:txBody>
      </p:sp>
      <p:pic>
        <p:nvPicPr>
          <p:cNvPr id="8" name="Picture 7">
            <a:extLst>
              <a:ext uri="{FF2B5EF4-FFF2-40B4-BE49-F238E27FC236}">
                <a16:creationId xmlns:a16="http://schemas.microsoft.com/office/drawing/2014/main" id="{07EFFB91-F6BF-4BB7-85E3-9A11D4489F4E}"/>
              </a:ext>
            </a:extLst>
          </p:cNvPr>
          <p:cNvPicPr>
            <a:picLocks noChangeAspect="1"/>
          </p:cNvPicPr>
          <p:nvPr/>
        </p:nvPicPr>
        <p:blipFill>
          <a:blip r:embed="rId2"/>
          <a:stretch>
            <a:fillRect/>
          </a:stretch>
        </p:blipFill>
        <p:spPr>
          <a:xfrm>
            <a:off x="8996423" y="2028454"/>
            <a:ext cx="3195577" cy="4829546"/>
          </a:xfrm>
          <a:prstGeom prst="rect">
            <a:avLst/>
          </a:prstGeom>
        </p:spPr>
      </p:pic>
      <p:sp>
        <p:nvSpPr>
          <p:cNvPr id="9" name="Rectangle 8">
            <a:extLst>
              <a:ext uri="{FF2B5EF4-FFF2-40B4-BE49-F238E27FC236}">
                <a16:creationId xmlns:a16="http://schemas.microsoft.com/office/drawing/2014/main" id="{668F0373-8E21-4EB1-B02C-F2FB45598208}"/>
              </a:ext>
            </a:extLst>
          </p:cNvPr>
          <p:cNvSpPr/>
          <p:nvPr/>
        </p:nvSpPr>
        <p:spPr>
          <a:xfrm>
            <a:off x="390431" y="3295286"/>
            <a:ext cx="5626911" cy="3416320"/>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en-GB" u="sng" dirty="0">
                <a:ln w="0"/>
                <a:solidFill>
                  <a:schemeClr val="tx1"/>
                </a:solidFill>
                <a:effectLst>
                  <a:outerShdw blurRad="38100" dist="19050" dir="2700000" algn="tl" rotWithShape="0">
                    <a:schemeClr val="dk1">
                      <a:alpha val="40000"/>
                    </a:schemeClr>
                  </a:outerShdw>
                </a:effectLst>
              </a:rPr>
              <a:t>Competition details:</a:t>
            </a:r>
          </a:p>
          <a:p>
            <a:endParaRPr lang="en-GB" u="sng" dirty="0">
              <a:ln w="0"/>
              <a:solidFill>
                <a:schemeClr val="tx1"/>
              </a:solidFill>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r>
              <a:rPr lang="en-GB" dirty="0">
                <a:ln w="0"/>
                <a:solidFill>
                  <a:schemeClr val="tx1"/>
                </a:solidFill>
                <a:effectLst>
                  <a:outerShdw blurRad="38100" dist="19050" dir="2700000" algn="tl" rotWithShape="0">
                    <a:schemeClr val="dk1">
                      <a:alpha val="40000"/>
                    </a:schemeClr>
                  </a:outerShdw>
                </a:effectLst>
              </a:rPr>
              <a:t>Choose one poem from the six in </a:t>
            </a:r>
            <a:r>
              <a:rPr lang="en-GB">
                <a:ln w="0"/>
                <a:solidFill>
                  <a:schemeClr val="tx1"/>
                </a:solidFill>
                <a:effectLst>
                  <a:outerShdw blurRad="38100" dist="19050" dir="2700000" algn="tl" rotWithShape="0">
                    <a:schemeClr val="dk1">
                      <a:alpha val="40000"/>
                    </a:schemeClr>
                  </a:outerShdw>
                </a:effectLst>
              </a:rPr>
              <a:t>our anthology.</a:t>
            </a:r>
            <a:endParaRPr lang="en-GB" dirty="0">
              <a:ln w="0"/>
              <a:solidFill>
                <a:schemeClr val="tx1"/>
              </a:solidFill>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r>
              <a:rPr lang="en-GB" dirty="0">
                <a:ln w="0"/>
                <a:solidFill>
                  <a:schemeClr val="tx1"/>
                </a:solidFill>
                <a:effectLst>
                  <a:outerShdw blurRad="38100" dist="19050" dir="2700000" algn="tl" rotWithShape="0">
                    <a:schemeClr val="dk1">
                      <a:alpha val="40000"/>
                    </a:schemeClr>
                  </a:outerShdw>
                </a:effectLst>
              </a:rPr>
              <a:t>Learn the whole poem </a:t>
            </a:r>
            <a:r>
              <a:rPr lang="en-GB" b="1" dirty="0">
                <a:ln w="0"/>
                <a:solidFill>
                  <a:schemeClr val="tx1"/>
                </a:solidFill>
                <a:effectLst>
                  <a:outerShdw blurRad="38100" dist="19050" dir="2700000" algn="tl" rotWithShape="0">
                    <a:schemeClr val="dk1">
                      <a:alpha val="40000"/>
                    </a:schemeClr>
                  </a:outerShdw>
                </a:effectLst>
              </a:rPr>
              <a:t>off by heart </a:t>
            </a:r>
          </a:p>
          <a:p>
            <a:pPr marL="285750" indent="-285750">
              <a:buFont typeface="Arial" panose="020B0604020202020204" pitchFamily="34" charset="0"/>
              <a:buChar char="•"/>
            </a:pPr>
            <a:r>
              <a:rPr lang="en-GB" b="1" dirty="0">
                <a:ln w="0"/>
                <a:solidFill>
                  <a:schemeClr val="tx1"/>
                </a:solidFill>
                <a:effectLst>
                  <a:outerShdw blurRad="38100" dist="19050" dir="2700000" algn="tl" rotWithShape="0">
                    <a:schemeClr val="dk1">
                      <a:alpha val="40000"/>
                    </a:schemeClr>
                  </a:outerShdw>
                </a:effectLst>
              </a:rPr>
              <a:t>Record yourself</a:t>
            </a:r>
            <a:r>
              <a:rPr lang="en-GB" dirty="0">
                <a:ln w="0"/>
                <a:solidFill>
                  <a:schemeClr val="tx1"/>
                </a:solidFill>
                <a:effectLst>
                  <a:outerShdw blurRad="38100" dist="19050" dir="2700000" algn="tl" rotWithShape="0">
                    <a:schemeClr val="dk1">
                      <a:alpha val="40000"/>
                    </a:schemeClr>
                  </a:outerShdw>
                </a:effectLst>
              </a:rPr>
              <a:t> reciting your poem in full, and </a:t>
            </a:r>
            <a:r>
              <a:rPr lang="en-GB" b="1" dirty="0">
                <a:ln w="0"/>
                <a:solidFill>
                  <a:schemeClr val="tx1"/>
                </a:solidFill>
                <a:effectLst>
                  <a:outerShdw blurRad="38100" dist="19050" dir="2700000" algn="tl" rotWithShape="0">
                    <a:schemeClr val="dk1">
                      <a:alpha val="40000"/>
                    </a:schemeClr>
                  </a:outerShdw>
                </a:effectLst>
              </a:rPr>
              <a:t>send this to your teacher via Google Classroom by Friday 29</a:t>
            </a:r>
            <a:r>
              <a:rPr lang="en-GB" b="1" baseline="30000" dirty="0">
                <a:ln w="0"/>
                <a:solidFill>
                  <a:schemeClr val="tx1"/>
                </a:solidFill>
                <a:effectLst>
                  <a:outerShdw blurRad="38100" dist="19050" dir="2700000" algn="tl" rotWithShape="0">
                    <a:schemeClr val="dk1">
                      <a:alpha val="40000"/>
                    </a:schemeClr>
                  </a:outerShdw>
                </a:effectLst>
              </a:rPr>
              <a:t>th</a:t>
            </a:r>
            <a:r>
              <a:rPr lang="en-GB" b="1" dirty="0">
                <a:ln w="0"/>
                <a:solidFill>
                  <a:schemeClr val="tx1"/>
                </a:solidFill>
                <a:effectLst>
                  <a:outerShdw blurRad="38100" dist="19050" dir="2700000" algn="tl" rotWithShape="0">
                    <a:schemeClr val="dk1">
                      <a:alpha val="40000"/>
                    </a:schemeClr>
                  </a:outerShdw>
                </a:effectLst>
              </a:rPr>
              <a:t> January at 15:30.</a:t>
            </a:r>
          </a:p>
          <a:p>
            <a:pPr marL="285750" indent="-285750">
              <a:buFont typeface="Arial" panose="020B0604020202020204" pitchFamily="34" charset="0"/>
              <a:buChar char="•"/>
            </a:pPr>
            <a:r>
              <a:rPr lang="en-GB" dirty="0">
                <a:ln w="0"/>
                <a:solidFill>
                  <a:schemeClr val="tx1"/>
                </a:solidFill>
                <a:effectLst>
                  <a:outerShdw blurRad="38100" dist="19050" dir="2700000" algn="tl" rotWithShape="0">
                    <a:schemeClr val="dk1">
                      <a:alpha val="40000"/>
                    </a:schemeClr>
                  </a:outerShdw>
                </a:effectLst>
              </a:rPr>
              <a:t>Take part in this whole-year competition with your peers to become Silverdale’s newest poetry reciting champion!</a:t>
            </a:r>
          </a:p>
          <a:p>
            <a:pPr marL="285750" indent="-285750">
              <a:buFont typeface="Arial" panose="020B0604020202020204" pitchFamily="34" charset="0"/>
              <a:buChar char="•"/>
            </a:pPr>
            <a:r>
              <a:rPr lang="en-GB" dirty="0">
                <a:ln w="0"/>
                <a:solidFill>
                  <a:schemeClr val="tx1"/>
                </a:solidFill>
                <a:effectLst>
                  <a:outerShdw blurRad="38100" dist="19050" dir="2700000" algn="tl" rotWithShape="0">
                    <a:schemeClr val="dk1">
                      <a:alpha val="40000"/>
                    </a:schemeClr>
                  </a:outerShdw>
                </a:effectLst>
              </a:rPr>
              <a:t>The national winner gets the chance to travel to the US to compete there- </a:t>
            </a:r>
            <a:r>
              <a:rPr lang="en-GB" b="1" dirty="0">
                <a:ln w="0"/>
                <a:solidFill>
                  <a:schemeClr val="tx1"/>
                </a:solidFill>
                <a:effectLst>
                  <a:outerShdw blurRad="38100" dist="19050" dir="2700000" algn="tl" rotWithShape="0">
                    <a:schemeClr val="dk1">
                      <a:alpha val="40000"/>
                    </a:schemeClr>
                  </a:outerShdw>
                </a:effectLst>
              </a:rPr>
              <a:t>all expenses paid</a:t>
            </a:r>
            <a:r>
              <a:rPr lang="en-GB" dirty="0">
                <a:ln w="0"/>
                <a:solidFill>
                  <a:schemeClr val="tx1"/>
                </a:solidFill>
                <a:effectLst>
                  <a:outerShdw blurRad="38100" dist="19050" dir="2700000" algn="tl" rotWithShape="0">
                    <a:schemeClr val="dk1">
                      <a:alpha val="40000"/>
                    </a:schemeClr>
                  </a:outerShdw>
                </a:effectLst>
              </a:rPr>
              <a:t>!</a:t>
            </a:r>
          </a:p>
        </p:txBody>
      </p:sp>
      <p:sp>
        <p:nvSpPr>
          <p:cNvPr id="10" name="TextBox 9">
            <a:extLst>
              <a:ext uri="{FF2B5EF4-FFF2-40B4-BE49-F238E27FC236}">
                <a16:creationId xmlns:a16="http://schemas.microsoft.com/office/drawing/2014/main" id="{A8FBF262-9F2E-41CE-9224-22BAE74F1BCC}"/>
              </a:ext>
            </a:extLst>
          </p:cNvPr>
          <p:cNvSpPr txBox="1"/>
          <p:nvPr/>
        </p:nvSpPr>
        <p:spPr>
          <a:xfrm>
            <a:off x="6311956" y="4800602"/>
            <a:ext cx="2650435" cy="1569660"/>
          </a:xfrm>
          <a:prstGeom prst="rect">
            <a:avLst/>
          </a:prstGeom>
          <a:noFill/>
        </p:spPr>
        <p:txBody>
          <a:bodyPr wrap="square" rtlCol="0">
            <a:spAutoFit/>
          </a:bodyPr>
          <a:lstStyle/>
          <a:p>
            <a:r>
              <a:rPr lang="en-GB" sz="2400" i="1" dirty="0">
                <a:solidFill>
                  <a:schemeClr val="bg1"/>
                </a:solidFill>
              </a:rPr>
              <a:t>Can you guess what famous nonsense poem this picture is inspired by?</a:t>
            </a:r>
          </a:p>
        </p:txBody>
      </p:sp>
      <p:pic>
        <p:nvPicPr>
          <p:cNvPr id="13" name="Picture 12">
            <a:extLst>
              <a:ext uri="{FF2B5EF4-FFF2-40B4-BE49-F238E27FC236}">
                <a16:creationId xmlns:a16="http://schemas.microsoft.com/office/drawing/2014/main" id="{3FAAC950-E45B-4A6B-B579-4916065BDDB2}"/>
              </a:ext>
            </a:extLst>
          </p:cNvPr>
          <p:cNvPicPr>
            <a:picLocks noChangeAspect="1"/>
          </p:cNvPicPr>
          <p:nvPr/>
        </p:nvPicPr>
        <p:blipFill>
          <a:blip r:embed="rId3"/>
          <a:stretch>
            <a:fillRect/>
          </a:stretch>
        </p:blipFill>
        <p:spPr>
          <a:xfrm>
            <a:off x="9427825" y="0"/>
            <a:ext cx="2764176" cy="1921565"/>
          </a:xfrm>
          <a:prstGeom prst="rect">
            <a:avLst/>
          </a:prstGeom>
        </p:spPr>
      </p:pic>
      <p:sp>
        <p:nvSpPr>
          <p:cNvPr id="11" name="TextBox 10">
            <a:extLst>
              <a:ext uri="{FF2B5EF4-FFF2-40B4-BE49-F238E27FC236}">
                <a16:creationId xmlns:a16="http://schemas.microsoft.com/office/drawing/2014/main" id="{FB4A4D61-4B26-4B66-9E2B-204D543A9617}"/>
              </a:ext>
            </a:extLst>
          </p:cNvPr>
          <p:cNvSpPr txBox="1"/>
          <p:nvPr/>
        </p:nvSpPr>
        <p:spPr>
          <a:xfrm>
            <a:off x="390431" y="1337712"/>
            <a:ext cx="8571960" cy="1631216"/>
          </a:xfrm>
          <a:prstGeom prst="rect">
            <a:avLst/>
          </a:prstGeom>
          <a:noFill/>
        </p:spPr>
        <p:txBody>
          <a:bodyPr wrap="square" rtlCol="0">
            <a:spAutoFit/>
          </a:bodyPr>
          <a:lstStyle/>
          <a:p>
            <a:r>
              <a:rPr lang="en-GB" sz="2000" dirty="0">
                <a:solidFill>
                  <a:schemeClr val="bg1"/>
                </a:solidFill>
              </a:rPr>
              <a:t>Following the move to online learning, we have been discussing ways for this year’s competition to still go ahead. We have taken the decision to follow the global trend and move </a:t>
            </a:r>
            <a:r>
              <a:rPr lang="en-GB" sz="2000" b="1" u="sng" dirty="0">
                <a:solidFill>
                  <a:schemeClr val="bg1"/>
                </a:solidFill>
              </a:rPr>
              <a:t>online</a:t>
            </a:r>
            <a:r>
              <a:rPr lang="en-GB" sz="2000" dirty="0">
                <a:solidFill>
                  <a:schemeClr val="bg1"/>
                </a:solidFill>
              </a:rPr>
              <a:t> to enable you to share the brilliant work you will have prepared over Christmas. So, this time, you can recite your poem from the comfort of your own home: what could be better? </a:t>
            </a:r>
          </a:p>
        </p:txBody>
      </p:sp>
    </p:spTree>
    <p:extLst>
      <p:ext uri="{BB962C8B-B14F-4D97-AF65-F5344CB8AC3E}">
        <p14:creationId xmlns:p14="http://schemas.microsoft.com/office/powerpoint/2010/main" val="49090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3B0C8-4F4D-45C8-9CB5-127AD78917E4}"/>
              </a:ext>
            </a:extLst>
          </p:cNvPr>
          <p:cNvSpPr>
            <a:spLocks noGrp="1"/>
          </p:cNvSpPr>
          <p:nvPr>
            <p:ph type="ctrTitle"/>
          </p:nvPr>
        </p:nvSpPr>
        <p:spPr>
          <a:xfrm>
            <a:off x="257908" y="278302"/>
            <a:ext cx="9144000" cy="1059410"/>
          </a:xfrm>
        </p:spPr>
        <p:txBody>
          <a:bodyPr>
            <a:normAutofit fontScale="90000"/>
          </a:bodyPr>
          <a:lstStyle/>
          <a:p>
            <a:pPr algn="l"/>
            <a:r>
              <a:rPr lang="en-GB" b="1" dirty="0">
                <a:solidFill>
                  <a:schemeClr val="bg1"/>
                </a:solidFill>
              </a:rPr>
              <a:t>Competition outline- updated!</a:t>
            </a:r>
          </a:p>
        </p:txBody>
      </p:sp>
      <p:sp>
        <p:nvSpPr>
          <p:cNvPr id="4" name="TextBox 3">
            <a:extLst>
              <a:ext uri="{FF2B5EF4-FFF2-40B4-BE49-F238E27FC236}">
                <a16:creationId xmlns:a16="http://schemas.microsoft.com/office/drawing/2014/main" id="{FB4A4D61-4B26-4B66-9E2B-204D543A9617}"/>
              </a:ext>
            </a:extLst>
          </p:cNvPr>
          <p:cNvSpPr txBox="1"/>
          <p:nvPr/>
        </p:nvSpPr>
        <p:spPr>
          <a:xfrm>
            <a:off x="390431" y="1337712"/>
            <a:ext cx="8571960" cy="1631216"/>
          </a:xfrm>
          <a:prstGeom prst="rect">
            <a:avLst/>
          </a:prstGeom>
          <a:noFill/>
        </p:spPr>
        <p:txBody>
          <a:bodyPr wrap="square" rtlCol="0">
            <a:spAutoFit/>
          </a:bodyPr>
          <a:lstStyle/>
          <a:p>
            <a:r>
              <a:rPr lang="en-GB" sz="2000" dirty="0">
                <a:solidFill>
                  <a:schemeClr val="bg1"/>
                </a:solidFill>
              </a:rPr>
              <a:t>Following the move to online learning, we have been discussing ways for this year’s competition to still go ahead. We have taken the decision to follow the global trend and move </a:t>
            </a:r>
            <a:r>
              <a:rPr lang="en-GB" sz="2000" b="1" u="sng" dirty="0">
                <a:solidFill>
                  <a:schemeClr val="bg1"/>
                </a:solidFill>
              </a:rPr>
              <a:t>online</a:t>
            </a:r>
            <a:r>
              <a:rPr lang="en-GB" sz="2000" dirty="0">
                <a:solidFill>
                  <a:schemeClr val="bg1"/>
                </a:solidFill>
              </a:rPr>
              <a:t> to enable you to share the brilliant work you will have prepared over Christmas. So, this time, you can recite your poem from the comfort of your own home: what could be better? </a:t>
            </a:r>
          </a:p>
        </p:txBody>
      </p:sp>
      <p:sp>
        <p:nvSpPr>
          <p:cNvPr id="9" name="Rectangle 8">
            <a:extLst>
              <a:ext uri="{FF2B5EF4-FFF2-40B4-BE49-F238E27FC236}">
                <a16:creationId xmlns:a16="http://schemas.microsoft.com/office/drawing/2014/main" id="{668F0373-8E21-4EB1-B02C-F2FB45598208}"/>
              </a:ext>
            </a:extLst>
          </p:cNvPr>
          <p:cNvSpPr/>
          <p:nvPr/>
        </p:nvSpPr>
        <p:spPr>
          <a:xfrm>
            <a:off x="390431" y="3295286"/>
            <a:ext cx="5626911" cy="3416320"/>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en-GB" u="sng" dirty="0">
                <a:ln w="0"/>
                <a:solidFill>
                  <a:schemeClr val="tx1"/>
                </a:solidFill>
                <a:effectLst>
                  <a:outerShdw blurRad="38100" dist="19050" dir="2700000" algn="tl" rotWithShape="0">
                    <a:schemeClr val="dk1">
                      <a:alpha val="40000"/>
                    </a:schemeClr>
                  </a:outerShdw>
                </a:effectLst>
              </a:rPr>
              <a:t>Competition details:</a:t>
            </a:r>
          </a:p>
          <a:p>
            <a:endParaRPr lang="en-GB" u="sng" dirty="0">
              <a:ln w="0"/>
              <a:solidFill>
                <a:schemeClr val="tx1"/>
              </a:solidFill>
              <a:effectLst>
                <a:outerShdw blurRad="38100" dist="19050" dir="2700000" algn="tl" rotWithShape="0">
                  <a:schemeClr val="dk1">
                    <a:alpha val="40000"/>
                  </a:schemeClr>
                </a:outerShdw>
              </a:effectLst>
            </a:endParaRPr>
          </a:p>
          <a:p>
            <a:pPr marL="285750" indent="-285750">
              <a:buFont typeface="Arial" panose="020B0604020202020204" pitchFamily="34" charset="0"/>
              <a:buChar char="•"/>
            </a:pPr>
            <a:r>
              <a:rPr lang="en-GB" dirty="0">
                <a:ln w="0"/>
                <a:solidFill>
                  <a:schemeClr val="tx1"/>
                </a:solidFill>
                <a:effectLst>
                  <a:outerShdw blurRad="38100" dist="19050" dir="2700000" algn="tl" rotWithShape="0">
                    <a:schemeClr val="dk1">
                      <a:alpha val="40000"/>
                    </a:schemeClr>
                  </a:outerShdw>
                </a:effectLst>
              </a:rPr>
              <a:t>Choose one poem from the anthology</a:t>
            </a:r>
          </a:p>
          <a:p>
            <a:pPr marL="285750" indent="-285750">
              <a:buFont typeface="Arial" panose="020B0604020202020204" pitchFamily="34" charset="0"/>
              <a:buChar char="•"/>
            </a:pPr>
            <a:r>
              <a:rPr lang="en-GB" dirty="0">
                <a:ln w="0"/>
                <a:solidFill>
                  <a:schemeClr val="tx1"/>
                </a:solidFill>
                <a:effectLst>
                  <a:outerShdw blurRad="38100" dist="19050" dir="2700000" algn="tl" rotWithShape="0">
                    <a:schemeClr val="dk1">
                      <a:alpha val="40000"/>
                    </a:schemeClr>
                  </a:outerShdw>
                </a:effectLst>
              </a:rPr>
              <a:t>Learn the whole poem </a:t>
            </a:r>
            <a:r>
              <a:rPr lang="en-GB" b="1" dirty="0">
                <a:ln w="0"/>
                <a:solidFill>
                  <a:schemeClr val="tx1"/>
                </a:solidFill>
                <a:effectLst>
                  <a:outerShdw blurRad="38100" dist="19050" dir="2700000" algn="tl" rotWithShape="0">
                    <a:schemeClr val="dk1">
                      <a:alpha val="40000"/>
                    </a:schemeClr>
                  </a:outerShdw>
                </a:effectLst>
              </a:rPr>
              <a:t>off by heart </a:t>
            </a:r>
          </a:p>
          <a:p>
            <a:pPr marL="285750" indent="-285750">
              <a:buFont typeface="Arial" panose="020B0604020202020204" pitchFamily="34" charset="0"/>
              <a:buChar char="•"/>
            </a:pPr>
            <a:r>
              <a:rPr lang="en-GB" b="1" dirty="0">
                <a:ln w="0"/>
                <a:solidFill>
                  <a:schemeClr val="tx1"/>
                </a:solidFill>
                <a:effectLst>
                  <a:outerShdw blurRad="38100" dist="19050" dir="2700000" algn="tl" rotWithShape="0">
                    <a:schemeClr val="dk1">
                      <a:alpha val="40000"/>
                    </a:schemeClr>
                  </a:outerShdw>
                </a:effectLst>
              </a:rPr>
              <a:t>Record yourself</a:t>
            </a:r>
            <a:r>
              <a:rPr lang="en-GB" dirty="0">
                <a:ln w="0"/>
                <a:solidFill>
                  <a:schemeClr val="tx1"/>
                </a:solidFill>
                <a:effectLst>
                  <a:outerShdw blurRad="38100" dist="19050" dir="2700000" algn="tl" rotWithShape="0">
                    <a:schemeClr val="dk1">
                      <a:alpha val="40000"/>
                    </a:schemeClr>
                  </a:outerShdw>
                </a:effectLst>
              </a:rPr>
              <a:t> reciting your poem in full, and </a:t>
            </a:r>
            <a:r>
              <a:rPr lang="en-GB" b="1" dirty="0">
                <a:ln w="0"/>
                <a:solidFill>
                  <a:schemeClr val="tx1"/>
                </a:solidFill>
                <a:effectLst>
                  <a:outerShdw blurRad="38100" dist="19050" dir="2700000" algn="tl" rotWithShape="0">
                    <a:schemeClr val="dk1">
                      <a:alpha val="40000"/>
                    </a:schemeClr>
                  </a:outerShdw>
                </a:effectLst>
              </a:rPr>
              <a:t>send this to your teacher via Google Classroom by Friday 29</a:t>
            </a:r>
            <a:r>
              <a:rPr lang="en-GB" b="1" baseline="30000" dirty="0">
                <a:ln w="0"/>
                <a:solidFill>
                  <a:schemeClr val="tx1"/>
                </a:solidFill>
                <a:effectLst>
                  <a:outerShdw blurRad="38100" dist="19050" dir="2700000" algn="tl" rotWithShape="0">
                    <a:schemeClr val="dk1">
                      <a:alpha val="40000"/>
                    </a:schemeClr>
                  </a:outerShdw>
                </a:effectLst>
              </a:rPr>
              <a:t>th</a:t>
            </a:r>
            <a:r>
              <a:rPr lang="en-GB" b="1" dirty="0">
                <a:ln w="0"/>
                <a:solidFill>
                  <a:schemeClr val="tx1"/>
                </a:solidFill>
                <a:effectLst>
                  <a:outerShdw blurRad="38100" dist="19050" dir="2700000" algn="tl" rotWithShape="0">
                    <a:schemeClr val="dk1">
                      <a:alpha val="40000"/>
                    </a:schemeClr>
                  </a:outerShdw>
                </a:effectLst>
              </a:rPr>
              <a:t> January at 15:30.</a:t>
            </a:r>
          </a:p>
          <a:p>
            <a:pPr marL="285750" indent="-285750">
              <a:buFont typeface="Arial" panose="020B0604020202020204" pitchFamily="34" charset="0"/>
              <a:buChar char="•"/>
            </a:pPr>
            <a:r>
              <a:rPr lang="en-GB" dirty="0">
                <a:ln w="0"/>
                <a:solidFill>
                  <a:schemeClr val="tx1"/>
                </a:solidFill>
                <a:effectLst>
                  <a:outerShdw blurRad="38100" dist="19050" dir="2700000" algn="tl" rotWithShape="0">
                    <a:schemeClr val="dk1">
                      <a:alpha val="40000"/>
                    </a:schemeClr>
                  </a:outerShdw>
                </a:effectLst>
              </a:rPr>
              <a:t>Take part in this whole-year competition with your peers to become Silverdale’s newest poetry reciting champion!</a:t>
            </a:r>
          </a:p>
          <a:p>
            <a:pPr marL="285750" indent="-285750">
              <a:buFont typeface="Arial" panose="020B0604020202020204" pitchFamily="34" charset="0"/>
              <a:buChar char="•"/>
            </a:pPr>
            <a:r>
              <a:rPr lang="en-GB" dirty="0">
                <a:ln w="0"/>
                <a:solidFill>
                  <a:schemeClr val="tx1"/>
                </a:solidFill>
                <a:effectLst>
                  <a:outerShdw blurRad="38100" dist="19050" dir="2700000" algn="tl" rotWithShape="0">
                    <a:schemeClr val="dk1">
                      <a:alpha val="40000"/>
                    </a:schemeClr>
                  </a:outerShdw>
                </a:effectLst>
              </a:rPr>
              <a:t>The national winner gets the chance to travel to the US to compete there- </a:t>
            </a:r>
            <a:r>
              <a:rPr lang="en-GB" b="1" dirty="0">
                <a:ln w="0"/>
                <a:solidFill>
                  <a:schemeClr val="tx1"/>
                </a:solidFill>
                <a:effectLst>
                  <a:outerShdw blurRad="38100" dist="19050" dir="2700000" algn="tl" rotWithShape="0">
                    <a:schemeClr val="dk1">
                      <a:alpha val="40000"/>
                    </a:schemeClr>
                  </a:outerShdw>
                </a:effectLst>
              </a:rPr>
              <a:t>all expenses paid</a:t>
            </a:r>
            <a:r>
              <a:rPr lang="en-GB" dirty="0">
                <a:ln w="0"/>
                <a:solidFill>
                  <a:schemeClr val="tx1"/>
                </a:solidFill>
                <a:effectLst>
                  <a:outerShdw blurRad="38100" dist="19050" dir="2700000" algn="tl" rotWithShape="0">
                    <a:schemeClr val="dk1">
                      <a:alpha val="40000"/>
                    </a:schemeClr>
                  </a:outerShdw>
                </a:effectLst>
              </a:rPr>
              <a:t>!</a:t>
            </a:r>
          </a:p>
        </p:txBody>
      </p:sp>
      <p:pic>
        <p:nvPicPr>
          <p:cNvPr id="13" name="Picture 12">
            <a:extLst>
              <a:ext uri="{FF2B5EF4-FFF2-40B4-BE49-F238E27FC236}">
                <a16:creationId xmlns:a16="http://schemas.microsoft.com/office/drawing/2014/main" id="{3FAAC950-E45B-4A6B-B579-4916065BDDB2}"/>
              </a:ext>
            </a:extLst>
          </p:cNvPr>
          <p:cNvPicPr>
            <a:picLocks noChangeAspect="1"/>
          </p:cNvPicPr>
          <p:nvPr/>
        </p:nvPicPr>
        <p:blipFill>
          <a:blip r:embed="rId2"/>
          <a:stretch>
            <a:fillRect/>
          </a:stretch>
        </p:blipFill>
        <p:spPr>
          <a:xfrm>
            <a:off x="9427825" y="0"/>
            <a:ext cx="2764176" cy="1921565"/>
          </a:xfrm>
          <a:prstGeom prst="rect">
            <a:avLst/>
          </a:prstGeom>
        </p:spPr>
      </p:pic>
      <p:sp>
        <p:nvSpPr>
          <p:cNvPr id="11" name="Rectangle 10">
            <a:extLst>
              <a:ext uri="{FF2B5EF4-FFF2-40B4-BE49-F238E27FC236}">
                <a16:creationId xmlns:a16="http://schemas.microsoft.com/office/drawing/2014/main" id="{668F0373-8E21-4EB1-B02C-F2FB45598208}"/>
              </a:ext>
            </a:extLst>
          </p:cNvPr>
          <p:cNvSpPr/>
          <p:nvPr/>
        </p:nvSpPr>
        <p:spPr>
          <a:xfrm>
            <a:off x="6263223" y="2970821"/>
            <a:ext cx="5663381" cy="3693319"/>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en-GB" b="1" i="1" u="sng" dirty="0">
                <a:ln w="0"/>
                <a:solidFill>
                  <a:schemeClr val="tx1"/>
                </a:solidFill>
                <a:effectLst>
                  <a:outerShdw blurRad="38100" dist="19050" dir="2700000" algn="tl" rotWithShape="0">
                    <a:schemeClr val="dk1">
                      <a:alpha val="40000"/>
                    </a:schemeClr>
                  </a:outerShdw>
                </a:effectLst>
              </a:rPr>
              <a:t>How do I best to record myself?</a:t>
            </a:r>
          </a:p>
          <a:p>
            <a:r>
              <a:rPr lang="en-GB" i="1" dirty="0">
                <a:ln w="0"/>
                <a:solidFill>
                  <a:schemeClr val="tx1"/>
                </a:solidFill>
                <a:effectLst>
                  <a:outerShdw blurRad="38100" dist="19050" dir="2700000" algn="tl" rotWithShape="0">
                    <a:schemeClr val="dk1">
                      <a:alpha val="40000"/>
                    </a:schemeClr>
                  </a:outerShdw>
                </a:effectLst>
              </a:rPr>
              <a:t>Record a video of yourself on your phone, tablet or computer/ laptop </a:t>
            </a:r>
          </a:p>
          <a:p>
            <a:r>
              <a:rPr lang="en-GB" b="1" i="1" u="sng" dirty="0">
                <a:ln w="0"/>
                <a:solidFill>
                  <a:schemeClr val="tx1"/>
                </a:solidFill>
                <a:effectLst>
                  <a:outerShdw blurRad="38100" dist="19050" dir="2700000" algn="tl" rotWithShape="0">
                    <a:schemeClr val="dk1">
                      <a:alpha val="40000"/>
                    </a:schemeClr>
                  </a:outerShdw>
                </a:effectLst>
              </a:rPr>
              <a:t>Where do I send my work?</a:t>
            </a:r>
          </a:p>
          <a:p>
            <a:r>
              <a:rPr lang="en-GB" i="1" dirty="0">
                <a:ln w="0"/>
                <a:solidFill>
                  <a:schemeClr val="tx1"/>
                </a:solidFill>
                <a:effectLst>
                  <a:outerShdw blurRad="38100" dist="19050" dir="2700000" algn="tl" rotWithShape="0">
                    <a:schemeClr val="dk1">
                      <a:alpha val="40000"/>
                    </a:schemeClr>
                  </a:outerShdw>
                </a:effectLst>
              </a:rPr>
              <a:t>Send it in via the appropriate Google Classroom tab by the submission deadline</a:t>
            </a:r>
          </a:p>
          <a:p>
            <a:r>
              <a:rPr lang="en-GB" b="1" i="1" u="sng" dirty="0">
                <a:ln w="0"/>
                <a:solidFill>
                  <a:schemeClr val="tx1"/>
                </a:solidFill>
                <a:effectLst>
                  <a:outerShdw blurRad="38100" dist="19050" dir="2700000" algn="tl" rotWithShape="0">
                    <a:schemeClr val="dk1">
                      <a:alpha val="40000"/>
                    </a:schemeClr>
                  </a:outerShdw>
                </a:effectLst>
              </a:rPr>
              <a:t>Do I have to do this?</a:t>
            </a:r>
          </a:p>
          <a:p>
            <a:r>
              <a:rPr lang="en-GB" i="1" dirty="0">
                <a:ln w="0"/>
                <a:solidFill>
                  <a:schemeClr val="tx1"/>
                </a:solidFill>
                <a:effectLst>
                  <a:outerShdw blurRad="38100" dist="19050" dir="2700000" algn="tl" rotWithShape="0">
                    <a:schemeClr val="dk1">
                      <a:alpha val="40000"/>
                    </a:schemeClr>
                  </a:outerShdw>
                </a:effectLst>
              </a:rPr>
              <a:t>Yes! You all prepared for this over the Christmas holiday, and we want to give you a chance to share your brilliance.</a:t>
            </a:r>
          </a:p>
          <a:p>
            <a:r>
              <a:rPr lang="en-GB" b="1" i="1" u="sng" dirty="0">
                <a:ln w="0"/>
                <a:solidFill>
                  <a:schemeClr val="tx1"/>
                </a:solidFill>
                <a:effectLst>
                  <a:outerShdw blurRad="38100" dist="19050" dir="2700000" algn="tl" rotWithShape="0">
                    <a:schemeClr val="dk1">
                      <a:alpha val="40000"/>
                    </a:schemeClr>
                  </a:outerShdw>
                </a:effectLst>
              </a:rPr>
              <a:t>Who will see my entry?</a:t>
            </a:r>
          </a:p>
          <a:p>
            <a:r>
              <a:rPr lang="en-GB" i="1" dirty="0">
                <a:ln w="0"/>
                <a:solidFill>
                  <a:schemeClr val="tx1"/>
                </a:solidFill>
                <a:effectLst>
                  <a:outerShdw blurRad="38100" dist="19050" dir="2700000" algn="tl" rotWithShape="0">
                    <a:schemeClr val="dk1">
                      <a:alpha val="40000"/>
                    </a:schemeClr>
                  </a:outerShdw>
                </a:effectLst>
              </a:rPr>
              <a:t>The recordings will be judged by Mrs Senior, Mr Benn, Mr </a:t>
            </a:r>
            <a:r>
              <a:rPr lang="en-GB" i="1" dirty="0" err="1">
                <a:ln w="0"/>
                <a:solidFill>
                  <a:schemeClr val="tx1"/>
                </a:solidFill>
                <a:effectLst>
                  <a:outerShdw blurRad="38100" dist="19050" dir="2700000" algn="tl" rotWithShape="0">
                    <a:schemeClr val="dk1">
                      <a:alpha val="40000"/>
                    </a:schemeClr>
                  </a:outerShdw>
                </a:effectLst>
              </a:rPr>
              <a:t>Bushell</a:t>
            </a:r>
            <a:r>
              <a:rPr lang="en-GB" i="1" dirty="0">
                <a:ln w="0"/>
                <a:solidFill>
                  <a:schemeClr val="tx1"/>
                </a:solidFill>
                <a:effectLst>
                  <a:outerShdw blurRad="38100" dist="19050" dir="2700000" algn="tl" rotWithShape="0">
                    <a:schemeClr val="dk1">
                      <a:alpha val="40000"/>
                    </a:schemeClr>
                  </a:outerShdw>
                </a:effectLst>
              </a:rPr>
              <a:t> and Mr Newton.</a:t>
            </a:r>
            <a:endParaRPr lang="en-GB" b="1" i="1" u="sng" dirty="0">
              <a:ln w="0"/>
              <a:solidFill>
                <a:schemeClr val="tx1"/>
              </a:solidFill>
              <a:effectLst>
                <a:outerShdw blurRad="38100" dist="19050" dir="2700000" algn="tl" rotWithShape="0">
                  <a:schemeClr val="dk1">
                    <a:alpha val="40000"/>
                  </a:schemeClr>
                </a:outerShdw>
              </a:effectLst>
            </a:endParaRPr>
          </a:p>
          <a:p>
            <a:r>
              <a:rPr lang="en-GB" b="1" i="1" dirty="0">
                <a:ln w="0"/>
                <a:solidFill>
                  <a:schemeClr val="tx1"/>
                </a:solidFill>
                <a:effectLst>
                  <a:outerShdw blurRad="38100" dist="19050" dir="2700000" algn="tl" rotWithShape="0">
                    <a:schemeClr val="dk1">
                      <a:alpha val="40000"/>
                    </a:schemeClr>
                  </a:outerShdw>
                </a:effectLst>
              </a:rPr>
              <a:t>Remember: it </a:t>
            </a:r>
            <a:r>
              <a:rPr lang="en-GB" b="1" i="1" u="sng" dirty="0">
                <a:ln w="0"/>
                <a:solidFill>
                  <a:schemeClr val="tx1"/>
                </a:solidFill>
                <a:effectLst>
                  <a:outerShdw blurRad="38100" dist="19050" dir="2700000" algn="tl" rotWithShape="0">
                    <a:schemeClr val="dk1">
                      <a:alpha val="40000"/>
                    </a:schemeClr>
                  </a:outerShdw>
                </a:effectLst>
              </a:rPr>
              <a:t>has</a:t>
            </a:r>
            <a:r>
              <a:rPr lang="en-GB" b="1" i="1" dirty="0">
                <a:ln w="0"/>
                <a:solidFill>
                  <a:schemeClr val="tx1"/>
                </a:solidFill>
                <a:effectLst>
                  <a:outerShdw blurRad="38100" dist="19050" dir="2700000" algn="tl" rotWithShape="0">
                    <a:schemeClr val="dk1">
                      <a:alpha val="40000"/>
                    </a:schemeClr>
                  </a:outerShdw>
                </a:effectLst>
              </a:rPr>
              <a:t> to be a video- no cheating!</a:t>
            </a:r>
          </a:p>
        </p:txBody>
      </p:sp>
    </p:spTree>
    <p:extLst>
      <p:ext uri="{BB962C8B-B14F-4D97-AF65-F5344CB8AC3E}">
        <p14:creationId xmlns:p14="http://schemas.microsoft.com/office/powerpoint/2010/main" val="3657359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0078B-3D92-4657-8103-622732F44EDA}"/>
              </a:ext>
            </a:extLst>
          </p:cNvPr>
          <p:cNvSpPr>
            <a:spLocks noGrp="1"/>
          </p:cNvSpPr>
          <p:nvPr>
            <p:ph type="title"/>
          </p:nvPr>
        </p:nvSpPr>
        <p:spPr>
          <a:xfrm>
            <a:off x="662609" y="365125"/>
            <a:ext cx="10691191" cy="1325563"/>
          </a:xfrm>
        </p:spPr>
        <p:txBody>
          <a:bodyPr>
            <a:normAutofit/>
          </a:bodyPr>
          <a:lstStyle/>
          <a:p>
            <a:r>
              <a:rPr lang="en-GB" sz="5400" dirty="0">
                <a:solidFill>
                  <a:schemeClr val="bg1"/>
                </a:solidFill>
              </a:rPr>
              <a:t>Introducing this year’s poets…</a:t>
            </a:r>
          </a:p>
        </p:txBody>
      </p:sp>
      <p:pic>
        <p:nvPicPr>
          <p:cNvPr id="3" name="Picture 2">
            <a:extLst>
              <a:ext uri="{FF2B5EF4-FFF2-40B4-BE49-F238E27FC236}">
                <a16:creationId xmlns:a16="http://schemas.microsoft.com/office/drawing/2014/main" id="{37907230-3E6C-4210-8AB1-12D45519BBBE}"/>
              </a:ext>
            </a:extLst>
          </p:cNvPr>
          <p:cNvPicPr>
            <a:picLocks noChangeAspect="1"/>
          </p:cNvPicPr>
          <p:nvPr/>
        </p:nvPicPr>
        <p:blipFill>
          <a:blip r:embed="rId2"/>
          <a:stretch>
            <a:fillRect/>
          </a:stretch>
        </p:blipFill>
        <p:spPr>
          <a:xfrm>
            <a:off x="9427825" y="0"/>
            <a:ext cx="2764176" cy="1921565"/>
          </a:xfrm>
          <a:prstGeom prst="rect">
            <a:avLst/>
          </a:prstGeom>
        </p:spPr>
      </p:pic>
      <p:pic>
        <p:nvPicPr>
          <p:cNvPr id="2050" name="Picture 2" descr="William Blake - Wikipedia">
            <a:extLst>
              <a:ext uri="{FF2B5EF4-FFF2-40B4-BE49-F238E27FC236}">
                <a16:creationId xmlns:a16="http://schemas.microsoft.com/office/drawing/2014/main" id="{C55362E0-E877-4223-BA21-2614AE094623}"/>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662609" y="1921565"/>
            <a:ext cx="2041818" cy="262207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hould Walt Whitman Be #Cancelled? | JSTOR Daily">
            <a:extLst>
              <a:ext uri="{FF2B5EF4-FFF2-40B4-BE49-F238E27FC236}">
                <a16:creationId xmlns:a16="http://schemas.microsoft.com/office/drawing/2014/main" id="{A01EDABF-4011-45B0-9483-04895CE01CE7}"/>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706644" y="4841183"/>
            <a:ext cx="2882349" cy="192156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Lewis Carroll - Wikipedia">
            <a:extLst>
              <a:ext uri="{FF2B5EF4-FFF2-40B4-BE49-F238E27FC236}">
                <a16:creationId xmlns:a16="http://schemas.microsoft.com/office/drawing/2014/main" id="{C709E91B-A7F6-4878-BA2F-95E1F104D29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89838" y="4295774"/>
            <a:ext cx="161925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BBC Radio 4 - Desert Island Discs, Gillian Clarke">
            <a:extLst>
              <a:ext uri="{FF2B5EF4-FFF2-40B4-BE49-F238E27FC236}">
                <a16:creationId xmlns:a16="http://schemas.microsoft.com/office/drawing/2014/main" id="{50378B50-8E42-44CE-BE33-7554CA42E9A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4283" y="4841183"/>
            <a:ext cx="3048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Classic stories of the author Georgia Douglas Johnson - Short Édition">
            <a:extLst>
              <a:ext uri="{FF2B5EF4-FFF2-40B4-BE49-F238E27FC236}">
                <a16:creationId xmlns:a16="http://schemas.microsoft.com/office/drawing/2014/main" id="{83ED4E68-02FA-4483-A0CB-12F9148A9AA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1993" y="2380110"/>
            <a:ext cx="177165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Rita Dove in the Spotlight at VQR Online by… | Poetry Foundation">
            <a:extLst>
              <a:ext uri="{FF2B5EF4-FFF2-40B4-BE49-F238E27FC236}">
                <a16:creationId xmlns:a16="http://schemas.microsoft.com/office/drawing/2014/main" id="{1718DD7F-B1AB-4830-88F3-553DE5BAB65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40434" y="1690688"/>
            <a:ext cx="3606981" cy="2358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8822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6"/>
                                        </p:tgtEl>
                                        <p:attrNameLst>
                                          <p:attrName>style.visibility</p:attrName>
                                        </p:attrNameLst>
                                      </p:cBhvr>
                                      <p:to>
                                        <p:strVal val="visible"/>
                                      </p:to>
                                    </p:set>
                                    <p:animEffect transition="in" filter="fade">
                                      <p:cBhvr>
                                        <p:cTn id="12" dur="500"/>
                                        <p:tgtEl>
                                          <p:spTgt spid="205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60"/>
                                        </p:tgtEl>
                                        <p:attrNameLst>
                                          <p:attrName>style.visibility</p:attrName>
                                        </p:attrNameLst>
                                      </p:cBhvr>
                                      <p:to>
                                        <p:strVal val="visible"/>
                                      </p:to>
                                    </p:set>
                                    <p:animEffect transition="in" filter="fade">
                                      <p:cBhvr>
                                        <p:cTn id="17" dur="500"/>
                                        <p:tgtEl>
                                          <p:spTgt spid="206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54"/>
                                        </p:tgtEl>
                                        <p:attrNameLst>
                                          <p:attrName>style.visibility</p:attrName>
                                        </p:attrNameLst>
                                      </p:cBhvr>
                                      <p:to>
                                        <p:strVal val="visible"/>
                                      </p:to>
                                    </p:set>
                                    <p:animEffect transition="in" filter="fade">
                                      <p:cBhvr>
                                        <p:cTn id="22" dur="500"/>
                                        <p:tgtEl>
                                          <p:spTgt spid="205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58"/>
                                        </p:tgtEl>
                                        <p:attrNameLst>
                                          <p:attrName>style.visibility</p:attrName>
                                        </p:attrNameLst>
                                      </p:cBhvr>
                                      <p:to>
                                        <p:strVal val="visible"/>
                                      </p:to>
                                    </p:set>
                                    <p:animEffect transition="in" filter="fade">
                                      <p:cBhvr>
                                        <p:cTn id="27" dur="500"/>
                                        <p:tgtEl>
                                          <p:spTgt spid="2058"/>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7"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6402083C-B9C8-4CF8-83B1-DA9312BAD473}"/>
              </a:ext>
            </a:extLst>
          </p:cNvPr>
          <p:cNvPicPr>
            <a:picLocks noGrp="1" noChangeAspect="1"/>
          </p:cNvPicPr>
          <p:nvPr>
            <p:ph idx="1"/>
          </p:nvPr>
        </p:nvPicPr>
        <p:blipFill rotWithShape="1">
          <a:blip r:embed="rId2">
            <a:alphaModFix amt="50000"/>
          </a:blip>
          <a:srcRect r="7555"/>
          <a:stretch/>
        </p:blipFill>
        <p:spPr>
          <a:xfrm>
            <a:off x="20" y="1"/>
            <a:ext cx="12191980" cy="6857999"/>
          </a:xfrm>
          <a:prstGeom prst="rect">
            <a:avLst/>
          </a:prstGeom>
        </p:spPr>
      </p:pic>
      <p:sp>
        <p:nvSpPr>
          <p:cNvPr id="2" name="Title 1">
            <a:extLst>
              <a:ext uri="{FF2B5EF4-FFF2-40B4-BE49-F238E27FC236}">
                <a16:creationId xmlns:a16="http://schemas.microsoft.com/office/drawing/2014/main" id="{BB22F45C-9E92-4F65-BCAC-DC67ABE27EE7}"/>
              </a:ext>
            </a:extLst>
          </p:cNvPr>
          <p:cNvSpPr>
            <a:spLocks noGrp="1"/>
          </p:cNvSpPr>
          <p:nvPr>
            <p:ph type="title"/>
          </p:nvPr>
        </p:nvSpPr>
        <p:spPr>
          <a:xfrm>
            <a:off x="1181686" y="366198"/>
            <a:ext cx="9828628" cy="931521"/>
          </a:xfrm>
        </p:spPr>
        <p:txBody>
          <a:bodyPr vert="horz" lIns="91440" tIns="45720" rIns="91440" bIns="45720" rtlCol="0" anchor="b">
            <a:normAutofit fontScale="90000"/>
          </a:bodyPr>
          <a:lstStyle/>
          <a:p>
            <a:pPr algn="ctr"/>
            <a:r>
              <a:rPr lang="en-US" sz="6000" i="1" dirty="0">
                <a:solidFill>
                  <a:srgbClr val="FFFFFF"/>
                </a:solidFill>
              </a:rPr>
              <a:t>The Tyger, </a:t>
            </a:r>
            <a:r>
              <a:rPr lang="en-US" sz="6000" dirty="0">
                <a:solidFill>
                  <a:srgbClr val="FFFFFF"/>
                </a:solidFill>
              </a:rPr>
              <a:t>by William Blake (1794)</a:t>
            </a:r>
            <a:endParaRPr lang="en-US" sz="6000" i="1" dirty="0">
              <a:solidFill>
                <a:srgbClr val="FFFFFF"/>
              </a:solidFill>
            </a:endParaRPr>
          </a:p>
        </p:txBody>
      </p:sp>
      <p:sp>
        <p:nvSpPr>
          <p:cNvPr id="5" name="TextBox 4">
            <a:extLst>
              <a:ext uri="{FF2B5EF4-FFF2-40B4-BE49-F238E27FC236}">
                <a16:creationId xmlns:a16="http://schemas.microsoft.com/office/drawing/2014/main" id="{2F5B9DBD-81E8-4A55-8D2C-6AA0A9FF6763}"/>
              </a:ext>
            </a:extLst>
          </p:cNvPr>
          <p:cNvSpPr txBox="1"/>
          <p:nvPr/>
        </p:nvSpPr>
        <p:spPr>
          <a:xfrm>
            <a:off x="531106" y="1857206"/>
            <a:ext cx="5050301" cy="378565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000" dirty="0"/>
              <a:t>William Blake was a mystic, poet, engraver, illustrator and radical influenced by the French Revolution.</a:t>
            </a:r>
          </a:p>
          <a:p>
            <a:r>
              <a:rPr lang="en-GB" sz="2000" dirty="0"/>
              <a:t>He first combined his skill as an engraver and his talent for poetic expression in </a:t>
            </a:r>
            <a:r>
              <a:rPr lang="en-GB" sz="2000" i="1" dirty="0"/>
              <a:t>Songs of Innocence</a:t>
            </a:r>
            <a:r>
              <a:rPr lang="en-GB" sz="2000" dirty="0"/>
              <a:t>- a collection we study in A Level English Literature. </a:t>
            </a:r>
          </a:p>
          <a:p>
            <a:r>
              <a:rPr lang="en-GB" sz="2000" dirty="0"/>
              <a:t>Blake makes use of symbols and is often a passionate protester against theological and political tyranny of any kind, never more so than in his poem </a:t>
            </a:r>
            <a:r>
              <a:rPr lang="en-GB" sz="2000" i="1" dirty="0"/>
              <a:t>London </a:t>
            </a:r>
            <a:r>
              <a:rPr lang="en-GB" sz="2000" dirty="0"/>
              <a:t>in the GCSE poetry anthology. </a:t>
            </a:r>
          </a:p>
        </p:txBody>
      </p:sp>
      <p:sp>
        <p:nvSpPr>
          <p:cNvPr id="6" name="TextBox 5">
            <a:extLst>
              <a:ext uri="{FF2B5EF4-FFF2-40B4-BE49-F238E27FC236}">
                <a16:creationId xmlns:a16="http://schemas.microsoft.com/office/drawing/2014/main" id="{A701389C-A197-40B0-82C1-DC48E974F18C}"/>
              </a:ext>
            </a:extLst>
          </p:cNvPr>
          <p:cNvSpPr txBox="1"/>
          <p:nvPr/>
        </p:nvSpPr>
        <p:spPr>
          <a:xfrm>
            <a:off x="5838703" y="5507637"/>
            <a:ext cx="6096000" cy="584775"/>
          </a:xfrm>
          <a:prstGeom prst="rect">
            <a:avLst/>
          </a:prstGeom>
          <a:noFill/>
        </p:spPr>
        <p:txBody>
          <a:bodyPr wrap="square" rtlCol="0">
            <a:spAutoFit/>
          </a:bodyPr>
          <a:lstStyle/>
          <a:p>
            <a:r>
              <a:rPr lang="en-GB" sz="3200" b="1" dirty="0">
                <a:latin typeface="Gill Sans Nova" panose="020B0602020104020203" pitchFamily="34" charset="0"/>
              </a:rPr>
              <a:t>“Tyger! Tyger! burning bright”</a:t>
            </a:r>
          </a:p>
        </p:txBody>
      </p:sp>
      <p:sp>
        <p:nvSpPr>
          <p:cNvPr id="7" name="Rectangle 6">
            <a:extLst>
              <a:ext uri="{FF2B5EF4-FFF2-40B4-BE49-F238E27FC236}">
                <a16:creationId xmlns:a16="http://schemas.microsoft.com/office/drawing/2014/main" id="{5BF5B2D9-81CA-41EB-BB93-00F38CA2F59B}"/>
              </a:ext>
            </a:extLst>
          </p:cNvPr>
          <p:cNvSpPr/>
          <p:nvPr/>
        </p:nvSpPr>
        <p:spPr>
          <a:xfrm>
            <a:off x="5710065" y="4618940"/>
            <a:ext cx="6353277" cy="707886"/>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GB" sz="2000" b="1" i="0" dirty="0">
                <a:solidFill>
                  <a:schemeClr val="bg1"/>
                </a:solidFill>
                <a:effectLst/>
                <a:latin typeface="vag"/>
              </a:rPr>
              <a:t>In this poem, Blake wonders who could have made a creature so regal, so powerful and so mighty as the tiger. </a:t>
            </a:r>
            <a:endParaRPr lang="en-GB" sz="2000" b="1" dirty="0">
              <a:solidFill>
                <a:schemeClr val="bg1"/>
              </a:solidFill>
            </a:endParaRPr>
          </a:p>
        </p:txBody>
      </p:sp>
      <p:sp>
        <p:nvSpPr>
          <p:cNvPr id="3" name="Rectangle 2"/>
          <p:cNvSpPr/>
          <p:nvPr/>
        </p:nvSpPr>
        <p:spPr>
          <a:xfrm>
            <a:off x="0" y="6488668"/>
            <a:ext cx="4925003" cy="369332"/>
          </a:xfrm>
          <a:prstGeom prst="rect">
            <a:avLst/>
          </a:prstGeom>
        </p:spPr>
        <p:txBody>
          <a:bodyPr wrap="none">
            <a:spAutoFit/>
          </a:bodyPr>
          <a:lstStyle/>
          <a:p>
            <a:r>
              <a:rPr lang="en-GB" dirty="0">
                <a:hlinkClick r:id="rId3"/>
              </a:rPr>
              <a:t>https://www.youtube.com/watch?v=tGVEI12eKFE</a:t>
            </a:r>
            <a:r>
              <a:rPr lang="en-GB" dirty="0"/>
              <a:t> </a:t>
            </a:r>
          </a:p>
        </p:txBody>
      </p:sp>
    </p:spTree>
    <p:extLst>
      <p:ext uri="{BB962C8B-B14F-4D97-AF65-F5344CB8AC3E}">
        <p14:creationId xmlns:p14="http://schemas.microsoft.com/office/powerpoint/2010/main" val="3346803127"/>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70A1295-61BC-4214-AA3E-D3966730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group of men posing for a photo&#10;&#10;Description automatically generated">
            <a:extLst>
              <a:ext uri="{FF2B5EF4-FFF2-40B4-BE49-F238E27FC236}">
                <a16:creationId xmlns:a16="http://schemas.microsoft.com/office/drawing/2014/main" id="{3EA3157F-6BC8-4547-B840-F16F43A4F4EE}"/>
              </a:ext>
            </a:extLst>
          </p:cNvPr>
          <p:cNvPicPr>
            <a:picLocks noGrp="1" noChangeAspect="1"/>
          </p:cNvPicPr>
          <p:nvPr>
            <p:ph idx="1"/>
          </p:nvPr>
        </p:nvPicPr>
        <p:blipFill rotWithShape="1">
          <a:blip r:embed="rId2"/>
          <a:srcRect b="7275"/>
          <a:stretch/>
        </p:blipFill>
        <p:spPr>
          <a:xfrm>
            <a:off x="-1" y="10"/>
            <a:ext cx="12192001" cy="3869625"/>
          </a:xfrm>
          <a:prstGeom prst="rect">
            <a:avLst/>
          </a:prstGeom>
        </p:spPr>
      </p:pic>
      <p:grpSp>
        <p:nvGrpSpPr>
          <p:cNvPr id="11" name="Group 10">
            <a:extLst>
              <a:ext uri="{FF2B5EF4-FFF2-40B4-BE49-F238E27FC236}">
                <a16:creationId xmlns:a16="http://schemas.microsoft.com/office/drawing/2014/main" id="{0B139475-2B26-4CA9-9413-DE741E49F7B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41813"/>
            <a:ext cx="12188952" cy="1828800"/>
            <a:chOff x="-305" y="3144820"/>
            <a:chExt cx="9182100" cy="1551136"/>
          </a:xfrm>
        </p:grpSpPr>
        <p:sp useBgFill="1">
          <p:nvSpPr>
            <p:cNvPr id="12" name="Freeform: Shape 11">
              <a:extLst>
                <a:ext uri="{FF2B5EF4-FFF2-40B4-BE49-F238E27FC236}">
                  <a16:creationId xmlns:a16="http://schemas.microsoft.com/office/drawing/2014/main" id="{16C6BF63-6277-4C39-BE5D-3C341662C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76854"/>
              <a:ext cx="9182100" cy="1019102"/>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sp>
          <p:nvSpPr>
            <p:cNvPr id="13" name="Freeform: Shape 12">
              <a:extLst>
                <a:ext uri="{FF2B5EF4-FFF2-40B4-BE49-F238E27FC236}">
                  <a16:creationId xmlns:a16="http://schemas.microsoft.com/office/drawing/2014/main" id="{6EA3BAD9-C130-4A9C-9086-20D132A6C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44820"/>
              <a:ext cx="9182100" cy="932744"/>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2587D38B-9E07-4A8B-B285-5FEBF6A60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80789"/>
              <a:ext cx="9182100" cy="544245"/>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w="952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5EF4DD4B-217B-4346-A2B8-432793639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324550"/>
              <a:ext cx="9182100" cy="765639"/>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grpSp>
      <p:sp>
        <p:nvSpPr>
          <p:cNvPr id="2" name="Title 1">
            <a:extLst>
              <a:ext uri="{FF2B5EF4-FFF2-40B4-BE49-F238E27FC236}">
                <a16:creationId xmlns:a16="http://schemas.microsoft.com/office/drawing/2014/main" id="{636BD48C-B845-4D67-887A-A22A520112C7}"/>
              </a:ext>
            </a:extLst>
          </p:cNvPr>
          <p:cNvSpPr>
            <a:spLocks noGrp="1"/>
          </p:cNvSpPr>
          <p:nvPr>
            <p:ph type="title"/>
          </p:nvPr>
        </p:nvSpPr>
        <p:spPr>
          <a:xfrm>
            <a:off x="355448" y="3892643"/>
            <a:ext cx="7424928" cy="1000655"/>
          </a:xfrm>
        </p:spPr>
        <p:txBody>
          <a:bodyPr vert="horz" lIns="91440" tIns="45720" rIns="91440" bIns="45720" rtlCol="0" anchor="t">
            <a:noAutofit/>
          </a:bodyPr>
          <a:lstStyle/>
          <a:p>
            <a:r>
              <a:rPr lang="en-US" i="1" dirty="0">
                <a:solidFill>
                  <a:schemeClr val="tx2"/>
                </a:solidFill>
              </a:rPr>
              <a:t>Border, </a:t>
            </a:r>
            <a:r>
              <a:rPr lang="en-US" dirty="0">
                <a:solidFill>
                  <a:schemeClr val="tx2"/>
                </a:solidFill>
              </a:rPr>
              <a:t>by Gillian Clarke (1989)</a:t>
            </a:r>
            <a:endParaRPr lang="en-US" i="1" dirty="0">
              <a:solidFill>
                <a:schemeClr val="tx2"/>
              </a:solidFill>
            </a:endParaRPr>
          </a:p>
        </p:txBody>
      </p:sp>
      <p:sp>
        <p:nvSpPr>
          <p:cNvPr id="5" name="Rectangle 4">
            <a:extLst>
              <a:ext uri="{FF2B5EF4-FFF2-40B4-BE49-F238E27FC236}">
                <a16:creationId xmlns:a16="http://schemas.microsoft.com/office/drawing/2014/main" id="{28CE96AB-F2CB-492A-8E24-B26A32EFD7B6}"/>
              </a:ext>
            </a:extLst>
          </p:cNvPr>
          <p:cNvSpPr/>
          <p:nvPr/>
        </p:nvSpPr>
        <p:spPr>
          <a:xfrm>
            <a:off x="1002394" y="4570217"/>
            <a:ext cx="5420139" cy="2308324"/>
          </a:xfrm>
          <a:prstGeom prst="rect">
            <a:avLst/>
          </a:prstGeom>
        </p:spPr>
        <p:txBody>
          <a:bodyPr wrap="square">
            <a:spAutoFit/>
          </a:bodyPr>
          <a:lstStyle/>
          <a:p>
            <a:r>
              <a:rPr lang="en-GB" sz="1600" b="1" i="0" dirty="0">
                <a:solidFill>
                  <a:schemeClr val="tx1">
                    <a:lumMod val="85000"/>
                    <a:lumOff val="15000"/>
                  </a:schemeClr>
                </a:solidFill>
                <a:effectLst/>
              </a:rPr>
              <a:t>In 2008 Gillian Clarke was appointed National Poet of Wales, having been the Capital Poet for Cardiff in 2005 and 2006; </a:t>
            </a:r>
            <a:r>
              <a:rPr lang="en-GB" sz="1600" b="1" dirty="0">
                <a:solidFill>
                  <a:schemeClr val="tx1">
                    <a:lumMod val="85000"/>
                    <a:lumOff val="15000"/>
                  </a:schemeClr>
                </a:solidFill>
              </a:rPr>
              <a:t>i</a:t>
            </a:r>
            <a:r>
              <a:rPr lang="en-GB" sz="1600" b="1" i="0" dirty="0">
                <a:solidFill>
                  <a:schemeClr val="tx1">
                    <a:lumMod val="85000"/>
                    <a:lumOff val="15000"/>
                  </a:schemeClr>
                </a:solidFill>
                <a:effectLst/>
              </a:rPr>
              <a:t>n 2010 she was awarded the Queen’s Gold Medal for Poetry.</a:t>
            </a:r>
          </a:p>
          <a:p>
            <a:r>
              <a:rPr lang="en-GB" sz="1600" b="1" i="0" dirty="0">
                <a:solidFill>
                  <a:schemeClr val="tx1">
                    <a:lumMod val="85000"/>
                    <a:lumOff val="15000"/>
                  </a:schemeClr>
                </a:solidFill>
                <a:effectLst/>
              </a:rPr>
              <a:t>She is a writer who believes in the richness and power of both Welsh and English. She once said that she felt Welsh was the language in which Wales speaks to itself and English the language it uses to speak to the world.  The interplay between the past and the present, the land and the people who inhabit it, is often seen in her work.</a:t>
            </a:r>
          </a:p>
        </p:txBody>
      </p:sp>
      <p:pic>
        <p:nvPicPr>
          <p:cNvPr id="6" name="Picture 5">
            <a:extLst>
              <a:ext uri="{FF2B5EF4-FFF2-40B4-BE49-F238E27FC236}">
                <a16:creationId xmlns:a16="http://schemas.microsoft.com/office/drawing/2014/main" id="{67828150-1358-4155-B83D-59A7B9764AD2}"/>
              </a:ext>
            </a:extLst>
          </p:cNvPr>
          <p:cNvPicPr>
            <a:picLocks noChangeAspect="1"/>
          </p:cNvPicPr>
          <p:nvPr/>
        </p:nvPicPr>
        <p:blipFill rotWithShape="1">
          <a:blip r:embed="rId3"/>
          <a:srcRect l="40924" t="40669" r="27228" b="27236"/>
          <a:stretch/>
        </p:blipFill>
        <p:spPr>
          <a:xfrm>
            <a:off x="7865495" y="4343632"/>
            <a:ext cx="3882888" cy="2200031"/>
          </a:xfrm>
          <a:prstGeom prst="rect">
            <a:avLst/>
          </a:prstGeom>
        </p:spPr>
      </p:pic>
      <p:sp>
        <p:nvSpPr>
          <p:cNvPr id="7" name="Rectangle 6">
            <a:extLst>
              <a:ext uri="{FF2B5EF4-FFF2-40B4-BE49-F238E27FC236}">
                <a16:creationId xmlns:a16="http://schemas.microsoft.com/office/drawing/2014/main" id="{00C48B99-B6AA-46B0-8D25-3AFF95C9D059}"/>
              </a:ext>
            </a:extLst>
          </p:cNvPr>
          <p:cNvSpPr/>
          <p:nvPr/>
        </p:nvSpPr>
        <p:spPr>
          <a:xfrm>
            <a:off x="7695256" y="6543663"/>
            <a:ext cx="4496744" cy="338554"/>
          </a:xfrm>
          <a:prstGeom prst="rect">
            <a:avLst/>
          </a:prstGeom>
        </p:spPr>
        <p:txBody>
          <a:bodyPr wrap="none">
            <a:spAutoFit/>
          </a:bodyPr>
          <a:lstStyle/>
          <a:p>
            <a:r>
              <a:rPr lang="en-GB" sz="1600" dirty="0">
                <a:hlinkClick r:id="rId4"/>
              </a:rPr>
              <a:t>https://www.poetrybyheart.org.uk/poems/border/</a:t>
            </a:r>
            <a:r>
              <a:rPr lang="en-GB" sz="1600" dirty="0"/>
              <a:t> </a:t>
            </a:r>
          </a:p>
        </p:txBody>
      </p:sp>
    </p:spTree>
    <p:extLst>
      <p:ext uri="{BB962C8B-B14F-4D97-AF65-F5344CB8AC3E}">
        <p14:creationId xmlns:p14="http://schemas.microsoft.com/office/powerpoint/2010/main" val="792841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4DC59FE-95C7-4792-8613-8387631B1D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4" name="Oval 13">
              <a:extLst>
                <a:ext uri="{FF2B5EF4-FFF2-40B4-BE49-F238E27FC236}">
                  <a16:creationId xmlns:a16="http://schemas.microsoft.com/office/drawing/2014/main" id="{185A6740-C8AC-4AF4-8DED-DF2AE7C5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B0287ED7-11F5-4988-9536-ED300C63D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F435B82-54F0-40A8-98AC-308BBE400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63E91545-5C3B-46A8-84FE-3866AC17D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8E118785-E32F-4098-BA19-715FB4D32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218661B7-47E9-4CFA-9D23-D94826CD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7B92000B-B094-4EC7-939E-57552B776F1F}"/>
              </a:ext>
            </a:extLst>
          </p:cNvPr>
          <p:cNvSpPr>
            <a:spLocks noGrp="1"/>
          </p:cNvSpPr>
          <p:nvPr>
            <p:ph type="title"/>
          </p:nvPr>
        </p:nvSpPr>
        <p:spPr>
          <a:xfrm>
            <a:off x="225083" y="630936"/>
            <a:ext cx="6567843" cy="852374"/>
          </a:xfrm>
          <a:noFill/>
        </p:spPr>
        <p:txBody>
          <a:bodyPr vert="horz" lIns="91440" tIns="45720" rIns="91440" bIns="45720" rtlCol="0" anchor="b">
            <a:noAutofit/>
          </a:bodyPr>
          <a:lstStyle/>
          <a:p>
            <a:r>
              <a:rPr lang="en-US" sz="4800" i="1" dirty="0">
                <a:solidFill>
                  <a:schemeClr val="bg1"/>
                </a:solidFill>
              </a:rPr>
              <a:t>Rosa, </a:t>
            </a:r>
            <a:r>
              <a:rPr lang="en-US" sz="4800" dirty="0">
                <a:solidFill>
                  <a:schemeClr val="bg1"/>
                </a:solidFill>
              </a:rPr>
              <a:t>by Rita Dove (1999)</a:t>
            </a:r>
            <a:endParaRPr lang="en-US" sz="4800" i="1" dirty="0">
              <a:solidFill>
                <a:schemeClr val="bg1"/>
              </a:solidFill>
            </a:endParaRPr>
          </a:p>
        </p:txBody>
      </p:sp>
      <p:sp>
        <p:nvSpPr>
          <p:cNvPr id="21" name="Rectangle 20">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4" name="Straight Connector 23">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2" name="Straight Connector 31">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Content Placeholder 3">
            <a:extLst>
              <a:ext uri="{FF2B5EF4-FFF2-40B4-BE49-F238E27FC236}">
                <a16:creationId xmlns:a16="http://schemas.microsoft.com/office/drawing/2014/main" id="{7E415D69-2DA9-4BB2-9CD2-56428B837A38}"/>
              </a:ext>
            </a:extLst>
          </p:cNvPr>
          <p:cNvPicPr>
            <a:picLocks noGrp="1" noChangeAspect="1"/>
          </p:cNvPicPr>
          <p:nvPr>
            <p:ph idx="1"/>
          </p:nvPr>
        </p:nvPicPr>
        <p:blipFill rotWithShape="1">
          <a:blip r:embed="rId2"/>
          <a:srcRect l="20244" r="10757" b="1"/>
          <a:stretch/>
        </p:blipFill>
        <p:spPr>
          <a:xfrm>
            <a:off x="6795973" y="969893"/>
            <a:ext cx="4684777" cy="4684777"/>
          </a:xfrm>
          <a:prstGeom prst="rect">
            <a:avLst/>
          </a:prstGeom>
        </p:spPr>
      </p:pic>
      <p:grpSp>
        <p:nvGrpSpPr>
          <p:cNvPr id="37" name="Group 36">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6693312" y="1116028"/>
            <a:ext cx="304800" cy="429768"/>
            <a:chOff x="215328" y="-46937"/>
            <a:chExt cx="304800" cy="2773841"/>
          </a:xfrm>
        </p:grpSpPr>
        <p:cxnSp>
          <p:nvCxnSpPr>
            <p:cNvPr id="38" name="Straight Connector 37">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Rectangle 4">
            <a:extLst>
              <a:ext uri="{FF2B5EF4-FFF2-40B4-BE49-F238E27FC236}">
                <a16:creationId xmlns:a16="http://schemas.microsoft.com/office/drawing/2014/main" id="{2CF91E14-4D7A-4465-B64E-4786C4AC6537}"/>
              </a:ext>
            </a:extLst>
          </p:cNvPr>
          <p:cNvSpPr/>
          <p:nvPr/>
        </p:nvSpPr>
        <p:spPr>
          <a:xfrm>
            <a:off x="417564" y="1936269"/>
            <a:ext cx="6096000" cy="3693319"/>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r>
              <a:rPr lang="en-GB" i="0" dirty="0">
                <a:ln w="0"/>
                <a:solidFill>
                  <a:schemeClr val="tx1"/>
                </a:solidFill>
                <a:effectLst>
                  <a:outerShdw blurRad="38100" dist="19050" dir="2700000" algn="tl" rotWithShape="0">
                    <a:schemeClr val="dk1">
                      <a:alpha val="40000"/>
                    </a:schemeClr>
                  </a:outerShdw>
                </a:effectLst>
              </a:rPr>
              <a:t>Rita Dove studied English at Miami University and won a prestigious Fulbright Scholarship to study literature in Germany. Winner of the Pulitzer Prize for her verse-novel </a:t>
            </a:r>
            <a:r>
              <a:rPr lang="en-GB" i="1" dirty="0">
                <a:ln w="0"/>
                <a:solidFill>
                  <a:schemeClr val="tx1"/>
                </a:solidFill>
                <a:effectLst>
                  <a:outerShdw blurRad="38100" dist="19050" dir="2700000" algn="tl" rotWithShape="0">
                    <a:schemeClr val="dk1">
                      <a:alpha val="40000"/>
                    </a:schemeClr>
                  </a:outerShdw>
                </a:effectLst>
              </a:rPr>
              <a:t>Thomas and Beulah</a:t>
            </a:r>
            <a:r>
              <a:rPr lang="en-GB" i="0" dirty="0">
                <a:ln w="0"/>
                <a:solidFill>
                  <a:schemeClr val="tx1"/>
                </a:solidFill>
                <a:effectLst>
                  <a:outerShdw blurRad="38100" dist="19050" dir="2700000" algn="tl" rotWithShape="0">
                    <a:schemeClr val="dk1">
                      <a:alpha val="40000"/>
                    </a:schemeClr>
                  </a:outerShdw>
                </a:effectLst>
              </a:rPr>
              <a:t>, in 1993 she became the youngest ever American Poet Laureate and the first black American to be elected to this post. </a:t>
            </a:r>
          </a:p>
          <a:p>
            <a:endParaRPr lang="en-GB" dirty="0">
              <a:ln w="0"/>
              <a:solidFill>
                <a:schemeClr val="tx1"/>
              </a:solidFill>
              <a:effectLst>
                <a:outerShdw blurRad="38100" dist="19050" dir="2700000" algn="tl" rotWithShape="0">
                  <a:schemeClr val="dk1">
                    <a:alpha val="40000"/>
                  </a:schemeClr>
                </a:outerShdw>
              </a:effectLst>
            </a:endParaRPr>
          </a:p>
          <a:p>
            <a:r>
              <a:rPr lang="en-GB" i="0" dirty="0">
                <a:ln w="0"/>
                <a:solidFill>
                  <a:schemeClr val="tx1"/>
                </a:solidFill>
                <a:effectLst>
                  <a:outerShdw blurRad="38100" dist="19050" dir="2700000" algn="tl" rotWithShape="0">
                    <a:schemeClr val="dk1">
                      <a:alpha val="40000"/>
                    </a:schemeClr>
                  </a:outerShdw>
                </a:effectLst>
              </a:rPr>
              <a:t>Dove is a sensual, lyrical poet, and her poems often explore female black experience and social history. Her intimate style is said to be capable of dissolving the barriers between the present and the past. Featuring famous black American women, such as Rosa Parks and Billie Holiday, as well as more anonymous, every‑day characters, her poems explore what Dove calls the ‘underside of history’.</a:t>
            </a:r>
          </a:p>
        </p:txBody>
      </p:sp>
      <p:sp>
        <p:nvSpPr>
          <p:cNvPr id="6" name="Rectangle 5">
            <a:extLst>
              <a:ext uri="{FF2B5EF4-FFF2-40B4-BE49-F238E27FC236}">
                <a16:creationId xmlns:a16="http://schemas.microsoft.com/office/drawing/2014/main" id="{18D88763-3911-4184-83BD-FF5F736A176D}"/>
              </a:ext>
            </a:extLst>
          </p:cNvPr>
          <p:cNvSpPr/>
          <p:nvPr/>
        </p:nvSpPr>
        <p:spPr>
          <a:xfrm>
            <a:off x="7049529" y="5783423"/>
            <a:ext cx="6096000" cy="954107"/>
          </a:xfrm>
          <a:prstGeom prst="rect">
            <a:avLst/>
          </a:prstGeom>
        </p:spPr>
        <p:txBody>
          <a:bodyPr>
            <a:spAutoFit/>
          </a:bodyPr>
          <a:lstStyle/>
          <a:p>
            <a:r>
              <a:rPr lang="en-GB" sz="2800" b="1" i="1" dirty="0">
                <a:solidFill>
                  <a:schemeClr val="bg1"/>
                </a:solidFill>
                <a:effectLst/>
                <a:latin typeface="vag"/>
              </a:rPr>
              <a:t>“the clean flame of her gaze</a:t>
            </a:r>
            <a:br>
              <a:rPr lang="en-GB" sz="2800" b="1" i="1" dirty="0">
                <a:solidFill>
                  <a:schemeClr val="bg1"/>
                </a:solidFill>
              </a:rPr>
            </a:br>
            <a:r>
              <a:rPr lang="en-GB" sz="2800" b="1" i="1" dirty="0">
                <a:solidFill>
                  <a:schemeClr val="bg1"/>
                </a:solidFill>
                <a:effectLst/>
                <a:latin typeface="vag"/>
              </a:rPr>
              <a:t>carved by a camera flash.”</a:t>
            </a:r>
            <a:endParaRPr lang="en-GB" sz="2800" b="1" i="1" dirty="0">
              <a:solidFill>
                <a:schemeClr val="bg1"/>
              </a:solidFill>
            </a:endParaRPr>
          </a:p>
        </p:txBody>
      </p:sp>
    </p:spTree>
    <p:extLst>
      <p:ext uri="{BB962C8B-B14F-4D97-AF65-F5344CB8AC3E}">
        <p14:creationId xmlns:p14="http://schemas.microsoft.com/office/powerpoint/2010/main" val="3948655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F4D5922-434B-4829-B93E-02DC38A295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35FBA24-5C01-4635-A984-1DB6E340B0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89A5114-55F8-4976-BBE9-EB03D13143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4" name="Oval 13">
              <a:extLst>
                <a:ext uri="{FF2B5EF4-FFF2-40B4-BE49-F238E27FC236}">
                  <a16:creationId xmlns:a16="http://schemas.microsoft.com/office/drawing/2014/main" id="{B68E7F15-1BC6-438A-8D72-8DC7AED51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61641807-6842-4066-AF10-93EC82C9F3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F982CAD2-2793-4D56-BE4D-E6CEF77D76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02ADA1AD-25F7-4EE1-9E91-CB4534B565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07625553-33A6-42A6-BA58-B6F60A4E53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75B990D2-1682-41A9-850F-4DC602C318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5819102A-0400-4C1F-8614-973F5262EF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EA8FBDFC-CF2A-4A9A-88B1-15D45D68BC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4" name="Straight Connector 23">
              <a:extLst>
                <a:ext uri="{FF2B5EF4-FFF2-40B4-BE49-F238E27FC236}">
                  <a16:creationId xmlns:a16="http://schemas.microsoft.com/office/drawing/2014/main" id="{4EC299EF-4D18-40D1-AAB9-5082B26ABF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649880C-55B6-4C46-A7F6-6A2856231B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C809907-F418-42B7-B7DA-7578B44AAB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71152CA-C7C6-498B-AC68-B4620D2421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CF1485CA-41D2-421F-B28D-15EF845D5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04ED96A1-E6CA-493F-8610-6B8B7A28E3E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2" name="Straight Connector 31">
              <a:extLst>
                <a:ext uri="{FF2B5EF4-FFF2-40B4-BE49-F238E27FC236}">
                  <a16:creationId xmlns:a16="http://schemas.microsoft.com/office/drawing/2014/main" id="{3C9231B8-0812-4FDE-9AC6-94984E20AC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4BF59FE3-7AD8-46E8-9440-D268639942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6EEEDF00-F676-4147-BAF0-64840E2857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4D3F73A-55E6-4A58-872D-BE9E9C7C30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Content Placeholder 3">
            <a:extLst>
              <a:ext uri="{FF2B5EF4-FFF2-40B4-BE49-F238E27FC236}">
                <a16:creationId xmlns:a16="http://schemas.microsoft.com/office/drawing/2014/main" id="{CDB46FE1-E655-4090-BADE-7D6929779DF0}"/>
              </a:ext>
            </a:extLst>
          </p:cNvPr>
          <p:cNvPicPr>
            <a:picLocks noGrp="1" noChangeAspect="1"/>
          </p:cNvPicPr>
          <p:nvPr>
            <p:ph idx="1"/>
          </p:nvPr>
        </p:nvPicPr>
        <p:blipFill rotWithShape="1">
          <a:blip r:embed="rId2"/>
          <a:srcRect t="12521" r="3" b="7079"/>
          <a:stretch/>
        </p:blipFill>
        <p:spPr>
          <a:xfrm>
            <a:off x="7523981" y="1014233"/>
            <a:ext cx="4349192" cy="5258422"/>
          </a:xfrm>
          <a:prstGeom prst="rect">
            <a:avLst/>
          </a:prstGeom>
        </p:spPr>
      </p:pic>
      <p:grpSp>
        <p:nvGrpSpPr>
          <p:cNvPr id="37" name="Group 36">
            <a:extLst>
              <a:ext uri="{FF2B5EF4-FFF2-40B4-BE49-F238E27FC236}">
                <a16:creationId xmlns:a16="http://schemas.microsoft.com/office/drawing/2014/main" id="{8D2BC472-0671-410F-BA77-E46AA62106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6867670" y="850149"/>
            <a:ext cx="304800" cy="429768"/>
            <a:chOff x="215328" y="-46937"/>
            <a:chExt cx="304800" cy="2773841"/>
          </a:xfrm>
        </p:grpSpPr>
        <p:cxnSp>
          <p:nvCxnSpPr>
            <p:cNvPr id="38" name="Straight Connector 37">
              <a:extLst>
                <a:ext uri="{FF2B5EF4-FFF2-40B4-BE49-F238E27FC236}">
                  <a16:creationId xmlns:a16="http://schemas.microsoft.com/office/drawing/2014/main" id="{DC68B2A3-267E-4DE4-8DD5-C0378482D2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6474CC6-D7FB-4A38-8991-680F048CFF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5825D0E-A1E4-4466-81B2-33325B3B3F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A1BD1E16-C3EF-4A05-9C71-590A55BFC5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C9C2D43E-A576-400C-8461-DAFD0DC1A8B3}"/>
              </a:ext>
            </a:extLst>
          </p:cNvPr>
          <p:cNvSpPr>
            <a:spLocks noGrp="1"/>
          </p:cNvSpPr>
          <p:nvPr>
            <p:ph type="title"/>
          </p:nvPr>
        </p:nvSpPr>
        <p:spPr>
          <a:xfrm>
            <a:off x="630936" y="517490"/>
            <a:ext cx="6171202" cy="1459858"/>
          </a:xfrm>
          <a:noFill/>
        </p:spPr>
        <p:txBody>
          <a:bodyPr vert="horz" lIns="91440" tIns="45720" rIns="91440" bIns="45720" rtlCol="0" anchor="b">
            <a:normAutofit/>
          </a:bodyPr>
          <a:lstStyle/>
          <a:p>
            <a:r>
              <a:rPr lang="en-US" sz="4800" i="1" dirty="0">
                <a:solidFill>
                  <a:schemeClr val="bg1"/>
                </a:solidFill>
              </a:rPr>
              <a:t>Jabberwocky, </a:t>
            </a:r>
            <a:r>
              <a:rPr lang="en-US" sz="4800" dirty="0">
                <a:solidFill>
                  <a:schemeClr val="bg1"/>
                </a:solidFill>
              </a:rPr>
              <a:t>by Lewis Carroll (1871)</a:t>
            </a:r>
            <a:endParaRPr lang="en-US" sz="4800" i="1" dirty="0">
              <a:solidFill>
                <a:schemeClr val="bg1"/>
              </a:solidFill>
            </a:endParaRPr>
          </a:p>
        </p:txBody>
      </p:sp>
      <p:sp>
        <p:nvSpPr>
          <p:cNvPr id="5" name="Rectangle 4">
            <a:extLst>
              <a:ext uri="{FF2B5EF4-FFF2-40B4-BE49-F238E27FC236}">
                <a16:creationId xmlns:a16="http://schemas.microsoft.com/office/drawing/2014/main" id="{38E7F2B7-9AAB-4E76-9DD5-969029346C47}"/>
              </a:ext>
            </a:extLst>
          </p:cNvPr>
          <p:cNvSpPr/>
          <p:nvPr/>
        </p:nvSpPr>
        <p:spPr>
          <a:xfrm>
            <a:off x="786492" y="2329689"/>
            <a:ext cx="3021375" cy="397031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i="0" dirty="0">
                <a:ln w="0"/>
                <a:solidFill>
                  <a:schemeClr val="tx1"/>
                </a:solidFill>
                <a:effectLst>
                  <a:outerShdw blurRad="38100" dist="19050" dir="2700000" algn="tl" rotWithShape="0">
                    <a:schemeClr val="dk1">
                      <a:alpha val="40000"/>
                    </a:schemeClr>
                  </a:outerShdw>
                </a:effectLst>
                <a:latin typeface="vag"/>
              </a:rPr>
              <a:t>Lewis Carroll was the alternative title used by Charles Dodgson, who lectured in maths at Oxford University. He is best known for his surreal novels </a:t>
            </a:r>
            <a:r>
              <a:rPr lang="en-GB" i="1" dirty="0">
                <a:ln w="0"/>
                <a:solidFill>
                  <a:schemeClr val="tx1"/>
                </a:solidFill>
                <a:effectLst>
                  <a:outerShdw blurRad="38100" dist="19050" dir="2700000" algn="tl" rotWithShape="0">
                    <a:schemeClr val="dk1">
                      <a:alpha val="40000"/>
                    </a:schemeClr>
                  </a:outerShdw>
                </a:effectLst>
                <a:latin typeface="vag"/>
              </a:rPr>
              <a:t>Alice’s Adventures in Wonderland</a:t>
            </a:r>
            <a:r>
              <a:rPr lang="en-GB" i="0" dirty="0">
                <a:ln w="0"/>
                <a:solidFill>
                  <a:schemeClr val="tx1"/>
                </a:solidFill>
                <a:effectLst>
                  <a:outerShdw blurRad="38100" dist="19050" dir="2700000" algn="tl" rotWithShape="0">
                    <a:schemeClr val="dk1">
                      <a:alpha val="40000"/>
                    </a:schemeClr>
                  </a:outerShdw>
                </a:effectLst>
                <a:latin typeface="vag"/>
              </a:rPr>
              <a:t> and </a:t>
            </a:r>
            <a:r>
              <a:rPr lang="en-GB" i="1" dirty="0">
                <a:ln w="0"/>
                <a:solidFill>
                  <a:schemeClr val="tx1"/>
                </a:solidFill>
                <a:effectLst>
                  <a:outerShdw blurRad="38100" dist="19050" dir="2700000" algn="tl" rotWithShape="0">
                    <a:schemeClr val="dk1">
                      <a:alpha val="40000"/>
                    </a:schemeClr>
                  </a:outerShdw>
                </a:effectLst>
                <a:latin typeface="vag"/>
              </a:rPr>
              <a:t>Through the Looking Glass</a:t>
            </a:r>
            <a:r>
              <a:rPr lang="en-GB" dirty="0">
                <a:ln w="0"/>
                <a:solidFill>
                  <a:schemeClr val="tx1"/>
                </a:solidFill>
                <a:effectLst>
                  <a:outerShdw blurRad="38100" dist="19050" dir="2700000" algn="tl" rotWithShape="0">
                    <a:schemeClr val="dk1">
                      <a:alpha val="40000"/>
                    </a:schemeClr>
                  </a:outerShdw>
                </a:effectLst>
                <a:latin typeface="vag"/>
              </a:rPr>
              <a:t>. </a:t>
            </a:r>
          </a:p>
          <a:p>
            <a:r>
              <a:rPr lang="en-GB" i="0" dirty="0">
                <a:ln w="0"/>
                <a:solidFill>
                  <a:schemeClr val="tx1"/>
                </a:solidFill>
                <a:effectLst>
                  <a:outerShdw blurRad="38100" dist="19050" dir="2700000" algn="tl" rotWithShape="0">
                    <a:schemeClr val="dk1">
                      <a:alpha val="40000"/>
                    </a:schemeClr>
                  </a:outerShdw>
                </a:effectLst>
                <a:latin typeface="vag"/>
              </a:rPr>
              <a:t>In addition, he created games and puzzles to help explain the principles of logic and was a highly accomplished photographer.</a:t>
            </a:r>
          </a:p>
        </p:txBody>
      </p:sp>
      <p:pic>
        <p:nvPicPr>
          <p:cNvPr id="3074" name="Picture 2" descr="Callback Text | Alice in Wonderland">
            <a:extLst>
              <a:ext uri="{FF2B5EF4-FFF2-40B4-BE49-F238E27FC236}">
                <a16:creationId xmlns:a16="http://schemas.microsoft.com/office/drawing/2014/main" id="{46FA902E-5237-40D9-BD21-B7BAA64B713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717" r="55550" b="6277"/>
          <a:stretch/>
        </p:blipFill>
        <p:spPr bwMode="auto">
          <a:xfrm>
            <a:off x="4193945" y="1389714"/>
            <a:ext cx="2990831" cy="495079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04822" y="6461327"/>
            <a:ext cx="5071388" cy="369332"/>
          </a:xfrm>
          <a:prstGeom prst="rect">
            <a:avLst/>
          </a:prstGeom>
        </p:spPr>
        <p:txBody>
          <a:bodyPr wrap="none">
            <a:spAutoFit/>
          </a:bodyPr>
          <a:lstStyle/>
          <a:p>
            <a:r>
              <a:rPr lang="en-GB" dirty="0">
                <a:hlinkClick r:id="rId4"/>
              </a:rPr>
              <a:t>https://www.youtube.com/watch?v=Q_Um3787fSY</a:t>
            </a:r>
            <a:r>
              <a:rPr lang="en-GB" dirty="0"/>
              <a:t> </a:t>
            </a:r>
          </a:p>
        </p:txBody>
      </p:sp>
    </p:spTree>
    <p:extLst>
      <p:ext uri="{BB962C8B-B14F-4D97-AF65-F5344CB8AC3E}">
        <p14:creationId xmlns:p14="http://schemas.microsoft.com/office/powerpoint/2010/main" val="140288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EB181E26-89C4-4A14-92DE-0F4C4B0E9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342402E1-B9D8-424B-837F-6E4AA2E0F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23805"/>
            <a:ext cx="7800441" cy="5696020"/>
          </a:xfrm>
          <a:custGeom>
            <a:avLst/>
            <a:gdLst>
              <a:gd name="connsiteX0" fmla="*/ 0 w 7800441"/>
              <a:gd name="connsiteY0" fmla="*/ 0 h 5696020"/>
              <a:gd name="connsiteX1" fmla="*/ 7800441 w 7800441"/>
              <a:gd name="connsiteY1" fmla="*/ 0 h 5696020"/>
              <a:gd name="connsiteX2" fmla="*/ 5037161 w 7800441"/>
              <a:gd name="connsiteY2" fmla="*/ 5696020 h 5696020"/>
              <a:gd name="connsiteX3" fmla="*/ 0 w 7800441"/>
              <a:gd name="connsiteY3" fmla="*/ 5696020 h 5696020"/>
            </a:gdLst>
            <a:ahLst/>
            <a:cxnLst>
              <a:cxn ang="0">
                <a:pos x="connsiteX0" y="connsiteY0"/>
              </a:cxn>
              <a:cxn ang="0">
                <a:pos x="connsiteX1" y="connsiteY1"/>
              </a:cxn>
              <a:cxn ang="0">
                <a:pos x="connsiteX2" y="connsiteY2"/>
              </a:cxn>
              <a:cxn ang="0">
                <a:pos x="connsiteX3" y="connsiteY3"/>
              </a:cxn>
            </a:cxnLst>
            <a:rect l="l" t="t" r="r" b="b"/>
            <a:pathLst>
              <a:path w="7800441" h="5696020">
                <a:moveTo>
                  <a:pt x="0" y="0"/>
                </a:moveTo>
                <a:lnTo>
                  <a:pt x="7800441" y="0"/>
                </a:lnTo>
                <a:lnTo>
                  <a:pt x="5037161" y="5696020"/>
                </a:lnTo>
                <a:lnTo>
                  <a:pt x="0" y="569602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2" name="Title 1">
            <a:extLst>
              <a:ext uri="{FF2B5EF4-FFF2-40B4-BE49-F238E27FC236}">
                <a16:creationId xmlns:a16="http://schemas.microsoft.com/office/drawing/2014/main" id="{EDDEE7B0-0FD3-467D-9995-1E5874CC783E}"/>
              </a:ext>
            </a:extLst>
          </p:cNvPr>
          <p:cNvSpPr>
            <a:spLocks noGrp="1"/>
          </p:cNvSpPr>
          <p:nvPr>
            <p:ph type="title"/>
          </p:nvPr>
        </p:nvSpPr>
        <p:spPr>
          <a:xfrm>
            <a:off x="678286" y="733194"/>
            <a:ext cx="6211957" cy="1255526"/>
          </a:xfrm>
        </p:spPr>
        <p:txBody>
          <a:bodyPr vert="horz" lIns="91440" tIns="45720" rIns="91440" bIns="45720" rtlCol="0">
            <a:normAutofit/>
          </a:bodyPr>
          <a:lstStyle/>
          <a:p>
            <a:r>
              <a:rPr lang="en-US" sz="3200" i="1" dirty="0"/>
              <a:t>I’ve learned to sing a song of hope, </a:t>
            </a:r>
            <a:r>
              <a:rPr lang="en-US" sz="3200" dirty="0"/>
              <a:t>by Georgia Douglas Johnson (1941)</a:t>
            </a:r>
            <a:endParaRPr lang="en-US" sz="3200" i="1" dirty="0"/>
          </a:p>
        </p:txBody>
      </p:sp>
      <p:sp>
        <p:nvSpPr>
          <p:cNvPr id="4102" name="Content Placeholder 4101">
            <a:extLst>
              <a:ext uri="{FF2B5EF4-FFF2-40B4-BE49-F238E27FC236}">
                <a16:creationId xmlns:a16="http://schemas.microsoft.com/office/drawing/2014/main" id="{AE9C781B-E8C7-42F8-9B4D-CA6EFAF82930}"/>
              </a:ext>
            </a:extLst>
          </p:cNvPr>
          <p:cNvSpPr>
            <a:spLocks noGrp="1"/>
          </p:cNvSpPr>
          <p:nvPr>
            <p:ph idx="1"/>
          </p:nvPr>
        </p:nvSpPr>
        <p:spPr>
          <a:xfrm>
            <a:off x="678285" y="2319130"/>
            <a:ext cx="4539891" cy="3560462"/>
          </a:xfrm>
        </p:spPr>
        <p:txBody>
          <a:bodyPr anchor="t">
            <a:normAutofit/>
          </a:bodyPr>
          <a:lstStyle/>
          <a:p>
            <a:pPr marL="0" indent="0" fontAlgn="base">
              <a:buNone/>
            </a:pPr>
            <a:r>
              <a:rPr lang="en-GB" sz="1800" dirty="0"/>
              <a:t>A member of the Harlem Renaissance, Georgia Douglas Johnson wrote plays, a syndicated newspaper column, and four collections of poetry. Johnson was born in Atlanta, Georgia, to parents of African American, Native American, and English descent. Johnson received an honorary doctorate in literature from Atlanta University in 1965.</a:t>
            </a:r>
          </a:p>
          <a:p>
            <a:pPr marL="0" indent="0" fontAlgn="base">
              <a:buNone/>
            </a:pPr>
            <a:r>
              <a:rPr lang="en-GB" sz="1800" dirty="0"/>
              <a:t>Her poem </a:t>
            </a:r>
            <a:r>
              <a:rPr lang="en-GB" sz="1800" i="1" dirty="0"/>
              <a:t>I’ve learned to sing a song of hope </a:t>
            </a:r>
            <a:r>
              <a:rPr lang="en-GB" sz="1800" dirty="0"/>
              <a:t>speaks to a realisation that love and happiness are a “blessing”, the power of which we don’t fully realise until we grow “to maturity”- the power of value of learning!</a:t>
            </a:r>
          </a:p>
          <a:p>
            <a:endParaRPr lang="en-US" sz="1200" dirty="0">
              <a:solidFill>
                <a:srgbClr val="FFFFFE"/>
              </a:solidFill>
            </a:endParaRPr>
          </a:p>
        </p:txBody>
      </p:sp>
      <p:pic>
        <p:nvPicPr>
          <p:cNvPr id="4" name="Content Placeholder 3">
            <a:extLst>
              <a:ext uri="{FF2B5EF4-FFF2-40B4-BE49-F238E27FC236}">
                <a16:creationId xmlns:a16="http://schemas.microsoft.com/office/drawing/2014/main" id="{4D37B7C0-A652-456B-978D-C3CBD8BB9E63}"/>
              </a:ext>
            </a:extLst>
          </p:cNvPr>
          <p:cNvPicPr>
            <a:picLocks noChangeAspect="1"/>
          </p:cNvPicPr>
          <p:nvPr/>
        </p:nvPicPr>
        <p:blipFill rotWithShape="1">
          <a:blip r:embed="rId2"/>
          <a:srcRect l="225" r="6693" b="1"/>
          <a:stretch/>
        </p:blipFill>
        <p:spPr>
          <a:xfrm>
            <a:off x="6790977" y="521208"/>
            <a:ext cx="5401023" cy="2770632"/>
          </a:xfrm>
          <a:custGeom>
            <a:avLst/>
            <a:gdLst/>
            <a:ahLst/>
            <a:cxnLst/>
            <a:rect l="l" t="t" r="r" b="b"/>
            <a:pathLst>
              <a:path w="5401023" h="2770632">
                <a:moveTo>
                  <a:pt x="3214941" y="0"/>
                </a:moveTo>
                <a:lnTo>
                  <a:pt x="5401023" y="0"/>
                </a:lnTo>
                <a:lnTo>
                  <a:pt x="5401023" y="2770632"/>
                </a:lnTo>
                <a:lnTo>
                  <a:pt x="3214941" y="2770632"/>
                </a:lnTo>
                <a:lnTo>
                  <a:pt x="3214941" y="2768786"/>
                </a:lnTo>
                <a:lnTo>
                  <a:pt x="1865202" y="2768786"/>
                </a:lnTo>
                <a:lnTo>
                  <a:pt x="1865202" y="2768787"/>
                </a:lnTo>
                <a:lnTo>
                  <a:pt x="0" y="2768787"/>
                </a:lnTo>
                <a:lnTo>
                  <a:pt x="1325372" y="2605"/>
                </a:lnTo>
                <a:lnTo>
                  <a:pt x="1653397" y="2605"/>
                </a:lnTo>
                <a:lnTo>
                  <a:pt x="1653397" y="2597"/>
                </a:lnTo>
                <a:lnTo>
                  <a:pt x="1723225" y="2597"/>
                </a:lnTo>
                <a:lnTo>
                  <a:pt x="1723225" y="2596"/>
                </a:lnTo>
                <a:lnTo>
                  <a:pt x="2263055" y="2596"/>
                </a:lnTo>
                <a:lnTo>
                  <a:pt x="2263055" y="2597"/>
                </a:lnTo>
                <a:lnTo>
                  <a:pt x="3204175" y="2597"/>
                </a:lnTo>
                <a:lnTo>
                  <a:pt x="3204175" y="2604"/>
                </a:lnTo>
                <a:lnTo>
                  <a:pt x="3214941" y="2604"/>
                </a:lnTo>
                <a:close/>
              </a:path>
            </a:pathLst>
          </a:custGeom>
        </p:spPr>
      </p:pic>
      <p:pic>
        <p:nvPicPr>
          <p:cNvPr id="4098" name="Picture 2" descr="Poetry By Heart | 'I've learned to sing a song of hope'">
            <a:extLst>
              <a:ext uri="{FF2B5EF4-FFF2-40B4-BE49-F238E27FC236}">
                <a16:creationId xmlns:a16="http://schemas.microsoft.com/office/drawing/2014/main" id="{8C9B2265-BB23-48B6-852A-8D4EEBBE44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258" r="-2" b="5208"/>
          <a:stretch/>
        </p:blipFill>
        <p:spPr bwMode="auto">
          <a:xfrm>
            <a:off x="5366251" y="3453634"/>
            <a:ext cx="6825749" cy="2755142"/>
          </a:xfrm>
          <a:custGeom>
            <a:avLst/>
            <a:gdLst/>
            <a:ahLst/>
            <a:cxnLst/>
            <a:rect l="l" t="t" r="r" b="b"/>
            <a:pathLst>
              <a:path w="6825749" h="2755142">
                <a:moveTo>
                  <a:pt x="3353180" y="0"/>
                </a:moveTo>
                <a:lnTo>
                  <a:pt x="4045207" y="0"/>
                </a:lnTo>
                <a:lnTo>
                  <a:pt x="4045207" y="1"/>
                </a:lnTo>
                <a:lnTo>
                  <a:pt x="4692417" y="1"/>
                </a:lnTo>
                <a:lnTo>
                  <a:pt x="4781930" y="1"/>
                </a:lnTo>
                <a:lnTo>
                  <a:pt x="4781930" y="0"/>
                </a:lnTo>
                <a:lnTo>
                  <a:pt x="5473957" y="0"/>
                </a:lnTo>
                <a:lnTo>
                  <a:pt x="5473957" y="1"/>
                </a:lnTo>
                <a:lnTo>
                  <a:pt x="6680412" y="1"/>
                </a:lnTo>
                <a:lnTo>
                  <a:pt x="6680412" y="2798"/>
                </a:lnTo>
                <a:lnTo>
                  <a:pt x="6825749" y="2798"/>
                </a:lnTo>
                <a:lnTo>
                  <a:pt x="6825749" y="2755142"/>
                </a:lnTo>
                <a:lnTo>
                  <a:pt x="4748668" y="2755142"/>
                </a:lnTo>
                <a:lnTo>
                  <a:pt x="4748668" y="2755099"/>
                </a:lnTo>
                <a:lnTo>
                  <a:pt x="3535184" y="2755099"/>
                </a:lnTo>
                <a:lnTo>
                  <a:pt x="3321602" y="2755099"/>
                </a:lnTo>
                <a:lnTo>
                  <a:pt x="3321602" y="2755100"/>
                </a:lnTo>
                <a:lnTo>
                  <a:pt x="1892852" y="2755100"/>
                </a:lnTo>
                <a:lnTo>
                  <a:pt x="1428750" y="2755100"/>
                </a:lnTo>
                <a:lnTo>
                  <a:pt x="0" y="2755100"/>
                </a:lnTo>
                <a:lnTo>
                  <a:pt x="1345020" y="10"/>
                </a:lnTo>
                <a:lnTo>
                  <a:pt x="1677909" y="10"/>
                </a:lnTo>
                <a:lnTo>
                  <a:pt x="1677909" y="2"/>
                </a:lnTo>
                <a:lnTo>
                  <a:pt x="1748771" y="2"/>
                </a:lnTo>
                <a:lnTo>
                  <a:pt x="1748771" y="1"/>
                </a:lnTo>
                <a:lnTo>
                  <a:pt x="2296604" y="1"/>
                </a:lnTo>
                <a:lnTo>
                  <a:pt x="2296604" y="2"/>
                </a:lnTo>
                <a:lnTo>
                  <a:pt x="3106658" y="2"/>
                </a:lnTo>
                <a:lnTo>
                  <a:pt x="3177521" y="2"/>
                </a:lnTo>
                <a:lnTo>
                  <a:pt x="3177521" y="1"/>
                </a:lnTo>
                <a:lnTo>
                  <a:pt x="3263667" y="1"/>
                </a:lnTo>
                <a:lnTo>
                  <a:pt x="3353180" y="1"/>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934411"/>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4DC59FE-95C7-4792-8613-8387631B1D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4" name="Oval 13">
              <a:extLst>
                <a:ext uri="{FF2B5EF4-FFF2-40B4-BE49-F238E27FC236}">
                  <a16:creationId xmlns:a16="http://schemas.microsoft.com/office/drawing/2014/main" id="{185A6740-C8AC-4AF4-8DED-DF2AE7C5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B0287ED7-11F5-4988-9536-ED300C63D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F435B82-54F0-40A8-98AC-308BBE400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63E91545-5C3B-46A8-84FE-3866AC17D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8E118785-E32F-4098-BA19-715FB4D32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218661B7-47E9-4CFA-9D23-D94826CD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0A1495CC-B493-4CE4-9AB5-FAB94FB8AE28}"/>
              </a:ext>
            </a:extLst>
          </p:cNvPr>
          <p:cNvSpPr>
            <a:spLocks noGrp="1"/>
          </p:cNvSpPr>
          <p:nvPr>
            <p:ph type="title"/>
          </p:nvPr>
        </p:nvSpPr>
        <p:spPr>
          <a:xfrm>
            <a:off x="629640" y="630936"/>
            <a:ext cx="5895058" cy="1603607"/>
          </a:xfrm>
          <a:noFill/>
        </p:spPr>
        <p:txBody>
          <a:bodyPr vert="horz" lIns="91440" tIns="45720" rIns="91440" bIns="45720" rtlCol="0" anchor="b">
            <a:normAutofit/>
          </a:bodyPr>
          <a:lstStyle/>
          <a:p>
            <a:r>
              <a:rPr lang="en-US" sz="4800" i="1" dirty="0">
                <a:solidFill>
                  <a:schemeClr val="bg1"/>
                </a:solidFill>
              </a:rPr>
              <a:t>The Beasts, </a:t>
            </a:r>
            <a:r>
              <a:rPr lang="en-US" sz="4800" dirty="0">
                <a:solidFill>
                  <a:schemeClr val="bg1"/>
                </a:solidFill>
              </a:rPr>
              <a:t>by Walt Whitman (1855)</a:t>
            </a:r>
            <a:endParaRPr lang="en-US" sz="4800" i="1" dirty="0">
              <a:solidFill>
                <a:schemeClr val="bg1"/>
              </a:solidFill>
            </a:endParaRPr>
          </a:p>
        </p:txBody>
      </p:sp>
      <p:sp>
        <p:nvSpPr>
          <p:cNvPr id="21" name="Rectangle 20">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4" name="Straight Connector 23">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2" name="Straight Connector 31">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Content Placeholder 3">
            <a:extLst>
              <a:ext uri="{FF2B5EF4-FFF2-40B4-BE49-F238E27FC236}">
                <a16:creationId xmlns:a16="http://schemas.microsoft.com/office/drawing/2014/main" id="{33EA4876-3A5C-4B7B-A6B3-0615400B475E}"/>
              </a:ext>
            </a:extLst>
          </p:cNvPr>
          <p:cNvPicPr>
            <a:picLocks noGrp="1" noChangeAspect="1"/>
          </p:cNvPicPr>
          <p:nvPr>
            <p:ph idx="1"/>
          </p:nvPr>
        </p:nvPicPr>
        <p:blipFill rotWithShape="1">
          <a:blip r:embed="rId2"/>
          <a:srcRect r="3" b="33002"/>
          <a:stretch/>
        </p:blipFill>
        <p:spPr>
          <a:xfrm>
            <a:off x="6795973" y="969893"/>
            <a:ext cx="4684777" cy="4684777"/>
          </a:xfrm>
          <a:prstGeom prst="rect">
            <a:avLst/>
          </a:prstGeom>
        </p:spPr>
      </p:pic>
      <p:grpSp>
        <p:nvGrpSpPr>
          <p:cNvPr id="37" name="Group 36">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6693312" y="1116028"/>
            <a:ext cx="304800" cy="429768"/>
            <a:chOff x="215328" y="-46937"/>
            <a:chExt cx="304800" cy="2773841"/>
          </a:xfrm>
        </p:grpSpPr>
        <p:cxnSp>
          <p:nvCxnSpPr>
            <p:cNvPr id="38" name="Straight Connector 37">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Rectangle 4">
            <a:extLst>
              <a:ext uri="{FF2B5EF4-FFF2-40B4-BE49-F238E27FC236}">
                <a16:creationId xmlns:a16="http://schemas.microsoft.com/office/drawing/2014/main" id="{1E8B112A-40DC-4150-93A3-805A94C6793F}"/>
              </a:ext>
            </a:extLst>
          </p:cNvPr>
          <p:cNvSpPr/>
          <p:nvPr/>
        </p:nvSpPr>
        <p:spPr>
          <a:xfrm>
            <a:off x="614852" y="2432580"/>
            <a:ext cx="5591915" cy="3416320"/>
          </a:xfrm>
          <a:prstGeom prst="rect">
            <a:avLst/>
          </a:prstGeom>
        </p:spPr>
        <p:txBody>
          <a:bodyPr wrap="square">
            <a:spAutoFit/>
          </a:bodyPr>
          <a:lstStyle/>
          <a:p>
            <a:r>
              <a:rPr lang="en-GB" b="0" i="0" dirty="0">
                <a:solidFill>
                  <a:schemeClr val="bg1"/>
                </a:solidFill>
                <a:effectLst/>
              </a:rPr>
              <a:t>Whitman is regarded as one of America’s most significant and popular poets. Stylistically innovative and compassionate in tone, he believed in the vital importance of the relationship between the poet and society.</a:t>
            </a:r>
          </a:p>
          <a:p>
            <a:r>
              <a:rPr lang="en-GB" dirty="0">
                <a:solidFill>
                  <a:schemeClr val="bg1"/>
                </a:solidFill>
              </a:rPr>
              <a:t>His poem </a:t>
            </a:r>
            <a:r>
              <a:rPr lang="en-GB" i="1" dirty="0">
                <a:solidFill>
                  <a:schemeClr val="bg1"/>
                </a:solidFill>
              </a:rPr>
              <a:t>The Beasts </a:t>
            </a:r>
            <a:r>
              <a:rPr lang="en-GB" dirty="0">
                <a:solidFill>
                  <a:schemeClr val="bg1"/>
                </a:solidFill>
              </a:rPr>
              <a:t>acts as an ode to animals- the opening lines, “I think I could turn and live with animals, they are so placid and self-</a:t>
            </a:r>
            <a:r>
              <a:rPr lang="en-GB" dirty="0" err="1">
                <a:solidFill>
                  <a:schemeClr val="bg1"/>
                </a:solidFill>
              </a:rPr>
              <a:t>contain’d</a:t>
            </a:r>
            <a:r>
              <a:rPr lang="en-GB" dirty="0">
                <a:solidFill>
                  <a:schemeClr val="bg1"/>
                </a:solidFill>
              </a:rPr>
              <a:t>”, reveals the poet’s desire to live a life among animals, separate from humans who he implies “sweat and whine about their condition” on the earth. </a:t>
            </a:r>
            <a:r>
              <a:rPr lang="en-GB" b="0" i="0" dirty="0">
                <a:solidFill>
                  <a:schemeClr val="bg1"/>
                </a:solidFill>
                <a:effectLst/>
              </a:rPr>
              <a:t>Note, however, the irony contained within the title of the poem…</a:t>
            </a:r>
          </a:p>
        </p:txBody>
      </p:sp>
      <p:sp>
        <p:nvSpPr>
          <p:cNvPr id="3" name="Rectangle 2"/>
          <p:cNvSpPr/>
          <p:nvPr/>
        </p:nvSpPr>
        <p:spPr>
          <a:xfrm>
            <a:off x="892521" y="6134823"/>
            <a:ext cx="5256375" cy="369332"/>
          </a:xfrm>
          <a:prstGeom prst="rect">
            <a:avLst/>
          </a:prstGeom>
        </p:spPr>
        <p:txBody>
          <a:bodyPr wrap="none">
            <a:spAutoFit/>
          </a:bodyPr>
          <a:lstStyle/>
          <a:p>
            <a:r>
              <a:rPr lang="en-GB" dirty="0">
                <a:hlinkClick r:id="rId3"/>
              </a:rPr>
              <a:t>https://www.youtube.com/watch?v=Wl9PN56GMBM</a:t>
            </a:r>
            <a:r>
              <a:rPr lang="en-GB" dirty="0"/>
              <a:t> </a:t>
            </a:r>
          </a:p>
        </p:txBody>
      </p:sp>
    </p:spTree>
    <p:extLst>
      <p:ext uri="{BB962C8B-B14F-4D97-AF65-F5344CB8AC3E}">
        <p14:creationId xmlns:p14="http://schemas.microsoft.com/office/powerpoint/2010/main" val="557936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3B0C8-4F4D-45C8-9CB5-127AD78917E4}"/>
              </a:ext>
            </a:extLst>
          </p:cNvPr>
          <p:cNvSpPr>
            <a:spLocks noGrp="1"/>
          </p:cNvSpPr>
          <p:nvPr>
            <p:ph type="ctrTitle"/>
          </p:nvPr>
        </p:nvSpPr>
        <p:spPr>
          <a:xfrm>
            <a:off x="257908" y="278302"/>
            <a:ext cx="9144000" cy="1321898"/>
          </a:xfrm>
        </p:spPr>
        <p:txBody>
          <a:bodyPr>
            <a:normAutofit/>
          </a:bodyPr>
          <a:lstStyle/>
          <a:p>
            <a:pPr algn="l"/>
            <a:r>
              <a:rPr lang="en-GB" sz="8000" dirty="0">
                <a:solidFill>
                  <a:schemeClr val="bg1"/>
                </a:solidFill>
              </a:rPr>
              <a:t>Good luck!</a:t>
            </a:r>
          </a:p>
        </p:txBody>
      </p:sp>
      <p:sp>
        <p:nvSpPr>
          <p:cNvPr id="4" name="TextBox 3">
            <a:extLst>
              <a:ext uri="{FF2B5EF4-FFF2-40B4-BE49-F238E27FC236}">
                <a16:creationId xmlns:a16="http://schemas.microsoft.com/office/drawing/2014/main" id="{FB4A4D61-4B26-4B66-9E2B-204D543A9617}"/>
              </a:ext>
            </a:extLst>
          </p:cNvPr>
          <p:cNvSpPr txBox="1"/>
          <p:nvPr/>
        </p:nvSpPr>
        <p:spPr>
          <a:xfrm>
            <a:off x="397566" y="2028454"/>
            <a:ext cx="7156174" cy="461665"/>
          </a:xfrm>
          <a:prstGeom prst="rect">
            <a:avLst/>
          </a:prstGeom>
          <a:noFill/>
        </p:spPr>
        <p:txBody>
          <a:bodyPr wrap="square" rtlCol="0">
            <a:spAutoFit/>
          </a:bodyPr>
          <a:lstStyle/>
          <a:p>
            <a:r>
              <a:rPr lang="en-GB" sz="2400" dirty="0">
                <a:solidFill>
                  <a:schemeClr val="bg1"/>
                </a:solidFill>
              </a:rPr>
              <a:t>So, don’t forget to choose a poem that you enjoy, and </a:t>
            </a:r>
          </a:p>
        </p:txBody>
      </p:sp>
      <p:pic>
        <p:nvPicPr>
          <p:cNvPr id="13" name="Picture 12">
            <a:extLst>
              <a:ext uri="{FF2B5EF4-FFF2-40B4-BE49-F238E27FC236}">
                <a16:creationId xmlns:a16="http://schemas.microsoft.com/office/drawing/2014/main" id="{3FAAC950-E45B-4A6B-B579-4916065BDDB2}"/>
              </a:ext>
            </a:extLst>
          </p:cNvPr>
          <p:cNvPicPr>
            <a:picLocks noChangeAspect="1"/>
          </p:cNvPicPr>
          <p:nvPr/>
        </p:nvPicPr>
        <p:blipFill>
          <a:blip r:embed="rId2"/>
          <a:stretch>
            <a:fillRect/>
          </a:stretch>
        </p:blipFill>
        <p:spPr>
          <a:xfrm>
            <a:off x="9427825" y="0"/>
            <a:ext cx="2764176" cy="1921565"/>
          </a:xfrm>
          <a:prstGeom prst="rect">
            <a:avLst/>
          </a:prstGeom>
        </p:spPr>
      </p:pic>
      <p:pic>
        <p:nvPicPr>
          <p:cNvPr id="1028" name="Picture 4" descr="Poetry Recital Cartoons and Comics - funny pictures from Cartoon Collections">
            <a:extLst>
              <a:ext uri="{FF2B5EF4-FFF2-40B4-BE49-F238E27FC236}">
                <a16:creationId xmlns:a16="http://schemas.microsoft.com/office/drawing/2014/main" id="{E71FC25B-9E26-46CF-BE30-721E79AD74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3740" y="2013393"/>
            <a:ext cx="4441312" cy="463553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668F0373-8E21-4EB1-B02C-F2FB45598208}"/>
              </a:ext>
            </a:extLst>
          </p:cNvPr>
          <p:cNvSpPr/>
          <p:nvPr/>
        </p:nvSpPr>
        <p:spPr>
          <a:xfrm>
            <a:off x="397566" y="3701173"/>
            <a:ext cx="6526563" cy="2585323"/>
          </a:xfrm>
          <a:prstGeom prst="rect">
            <a:avLst/>
          </a:prstGeom>
        </p:spPr>
        <p:txBody>
          <a:bodyPr wrap="square">
            <a:spAutoFit/>
          </a:bodyPr>
          <a:lstStyle/>
          <a:p>
            <a:r>
              <a:rPr lang="en-GB" b="1" u="sng" dirty="0">
                <a:solidFill>
                  <a:schemeClr val="bg1"/>
                </a:solidFill>
              </a:rPr>
              <a:t>Competition details:</a:t>
            </a:r>
          </a:p>
          <a:p>
            <a:endParaRPr lang="en-GB" b="1" u="sng" dirty="0">
              <a:solidFill>
                <a:schemeClr val="bg1"/>
              </a:solidFill>
            </a:endParaRPr>
          </a:p>
          <a:p>
            <a:pPr marL="285750" indent="-285750">
              <a:buFont typeface="Arial" panose="020B0604020202020204" pitchFamily="34" charset="0"/>
              <a:buChar char="•"/>
            </a:pPr>
            <a:r>
              <a:rPr lang="en-GB" dirty="0">
                <a:solidFill>
                  <a:schemeClr val="bg1"/>
                </a:solidFill>
              </a:rPr>
              <a:t>Choose </a:t>
            </a:r>
            <a:r>
              <a:rPr lang="en-GB" b="1" dirty="0">
                <a:solidFill>
                  <a:schemeClr val="bg1"/>
                </a:solidFill>
              </a:rPr>
              <a:t>one poem</a:t>
            </a:r>
            <a:r>
              <a:rPr lang="en-GB" dirty="0">
                <a:solidFill>
                  <a:schemeClr val="bg1"/>
                </a:solidFill>
              </a:rPr>
              <a:t> from the anthology</a:t>
            </a:r>
          </a:p>
          <a:p>
            <a:pPr marL="285750" indent="-285750">
              <a:buFont typeface="Arial" panose="020B0604020202020204" pitchFamily="34" charset="0"/>
              <a:buChar char="•"/>
            </a:pPr>
            <a:r>
              <a:rPr lang="en-GB" dirty="0">
                <a:solidFill>
                  <a:schemeClr val="bg1"/>
                </a:solidFill>
              </a:rPr>
              <a:t>Learn the whole poem </a:t>
            </a:r>
            <a:r>
              <a:rPr lang="en-GB" b="1" dirty="0">
                <a:solidFill>
                  <a:schemeClr val="bg1"/>
                </a:solidFill>
              </a:rPr>
              <a:t>off by heart </a:t>
            </a:r>
            <a:r>
              <a:rPr lang="en-GB" dirty="0">
                <a:solidFill>
                  <a:schemeClr val="bg1"/>
                </a:solidFill>
              </a:rPr>
              <a:t>over the Christmas holiday ready for the first week back (</a:t>
            </a:r>
            <a:r>
              <a:rPr lang="en-GB" dirty="0" err="1">
                <a:solidFill>
                  <a:schemeClr val="bg1"/>
                </a:solidFill>
              </a:rPr>
              <a:t>wc</a:t>
            </a:r>
            <a:r>
              <a:rPr lang="en-GB" dirty="0">
                <a:solidFill>
                  <a:schemeClr val="bg1"/>
                </a:solidFill>
              </a:rPr>
              <a:t> 4</a:t>
            </a:r>
            <a:r>
              <a:rPr lang="en-GB" baseline="30000" dirty="0">
                <a:solidFill>
                  <a:schemeClr val="bg1"/>
                </a:solidFill>
              </a:rPr>
              <a:t>th</a:t>
            </a:r>
            <a:r>
              <a:rPr lang="en-GB" dirty="0">
                <a:solidFill>
                  <a:schemeClr val="bg1"/>
                </a:solidFill>
              </a:rPr>
              <a:t> Jan)</a:t>
            </a:r>
          </a:p>
          <a:p>
            <a:pPr marL="285750" indent="-285750">
              <a:buFont typeface="Arial" panose="020B0604020202020204" pitchFamily="34" charset="0"/>
              <a:buChar char="•"/>
            </a:pPr>
            <a:r>
              <a:rPr lang="en-GB" dirty="0">
                <a:solidFill>
                  <a:schemeClr val="bg1"/>
                </a:solidFill>
              </a:rPr>
              <a:t>Take part in the whole-year competition with your peers to become Silverdale’s newest poetry reciting champion!</a:t>
            </a:r>
          </a:p>
          <a:p>
            <a:pPr marL="285750" indent="-285750">
              <a:buFont typeface="Arial" panose="020B0604020202020204" pitchFamily="34" charset="0"/>
              <a:buChar char="•"/>
            </a:pPr>
            <a:r>
              <a:rPr lang="en-GB" dirty="0">
                <a:solidFill>
                  <a:schemeClr val="bg1"/>
                </a:solidFill>
              </a:rPr>
              <a:t>The national winner gets the chance to travel to the US to compete there- all expenses paid!</a:t>
            </a:r>
          </a:p>
        </p:txBody>
      </p:sp>
    </p:spTree>
    <p:extLst>
      <p:ext uri="{BB962C8B-B14F-4D97-AF65-F5344CB8AC3E}">
        <p14:creationId xmlns:p14="http://schemas.microsoft.com/office/powerpoint/2010/main" val="28768667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1269</Words>
  <Application>Microsoft Office PowerPoint</Application>
  <PresentationFormat>Widescreen</PresentationFormat>
  <Paragraphs>66</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Gill Sans Nova</vt:lpstr>
      <vt:lpstr>vag</vt:lpstr>
      <vt:lpstr>Office Theme</vt:lpstr>
      <vt:lpstr>Year 9 Poetry By Heart </vt:lpstr>
      <vt:lpstr>Competition outline- updated!</vt:lpstr>
      <vt:lpstr>Competition outline- updated!</vt:lpstr>
      <vt:lpstr>Introducing this year’s poets…</vt:lpstr>
      <vt:lpstr>The Tyger, by William Blake (1794)</vt:lpstr>
      <vt:lpstr>Border, by Gillian Clarke (1989)</vt:lpstr>
      <vt:lpstr>Rosa, by Rita Dove (1999)</vt:lpstr>
      <vt:lpstr>Jabberwocky, by Lewis Carroll (1871)</vt:lpstr>
      <vt:lpstr>I’ve learned to sing a song of hope, by Georgia Douglas Johnson (1941)</vt:lpstr>
      <vt:lpstr>The Beasts, by Walt Whitman (1855)</vt:lpstr>
      <vt:lpstr>Good luck!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9 Poetry By Heart</dc:title>
  <dc:creator>Will Newton</dc:creator>
  <cp:lastModifiedBy>richard benn</cp:lastModifiedBy>
  <cp:revision>29</cp:revision>
  <dcterms:created xsi:type="dcterms:W3CDTF">2020-11-29T14:20:47Z</dcterms:created>
  <dcterms:modified xsi:type="dcterms:W3CDTF">2021-01-13T12:32:36Z</dcterms:modified>
</cp:coreProperties>
</file>